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314" r:id="rId5"/>
    <p:sldId id="280" r:id="rId6"/>
    <p:sldId id="282" r:id="rId7"/>
    <p:sldId id="281" r:id="rId8"/>
    <p:sldId id="283" r:id="rId9"/>
    <p:sldId id="284" r:id="rId10"/>
    <p:sldId id="286" r:id="rId11"/>
    <p:sldId id="289" r:id="rId12"/>
    <p:sldId id="293" r:id="rId13"/>
    <p:sldId id="313" r:id="rId14"/>
    <p:sldId id="304" r:id="rId15"/>
    <p:sldId id="316" r:id="rId16"/>
    <p:sldId id="306" r:id="rId17"/>
    <p:sldId id="307" r:id="rId18"/>
    <p:sldId id="309" r:id="rId19"/>
    <p:sldId id="308" r:id="rId20"/>
    <p:sldId id="303" r:id="rId21"/>
  </p:sldIdLst>
  <p:sldSz cx="12192000" cy="6858000"/>
  <p:notesSz cx="6858000" cy="9144000"/>
  <p:embeddedFontLst>
    <p:embeddedFont>
      <p:font typeface="29LT Bukra Regular" panose="020B0604020202020204" charset="-78"/>
      <p:regular r:id="rId23"/>
    </p:embeddedFont>
    <p:embeddedFont>
      <p:font typeface="Dubai" panose="020B0604020202020204" charset="-78"/>
      <p:regular r:id="rId24"/>
    </p:embeddedFont>
    <p:embeddedFont>
      <p:font typeface="29LT Bukra Bold" panose="020B0604020202020204" charset="-78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B"/>
    <a:srgbClr val="102D50"/>
    <a:srgbClr val="4472C4"/>
    <a:srgbClr val="ED7D31"/>
    <a:srgbClr val="F7F7F7"/>
    <a:srgbClr val="A1A1A1"/>
    <a:srgbClr val="E4E6E6"/>
    <a:srgbClr val="E1E2E4"/>
    <a:srgbClr val="E6E6E8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00" autoAdjust="0"/>
  </p:normalViewPr>
  <p:slideViewPr>
    <p:cSldViewPr snapToGrid="0">
      <p:cViewPr varScale="1">
        <p:scale>
          <a:sx n="64" d="100"/>
          <a:sy n="64" d="100"/>
        </p:scale>
        <p:origin x="-972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7F768-E03E-4448-A17C-ABA78CEBD2CA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E8CFF-496C-3D43-86FE-780D61B75EF0}">
      <dgm:prSet phldrT="[Text]" custT="1"/>
      <dgm:spPr/>
      <dgm:t>
        <a:bodyPr anchor="t"/>
        <a:lstStyle/>
        <a:p>
          <a:r>
            <a:rPr lang="ar-IQ" sz="2800" dirty="0"/>
            <a:t>تحديد الأجور والعمولات من خلال تعليمات البنك المركزي</a:t>
          </a:r>
          <a:endParaRPr lang="en-US" sz="2800" dirty="0"/>
        </a:p>
      </dgm:t>
    </dgm:pt>
    <dgm:pt modelId="{1DFCC0BD-97D1-7F43-B41E-643E4AF90B20}" type="parTrans" cxnId="{38703E71-4B3D-3142-A5AF-01F28316AEC9}">
      <dgm:prSet/>
      <dgm:spPr/>
      <dgm:t>
        <a:bodyPr/>
        <a:lstStyle/>
        <a:p>
          <a:endParaRPr lang="en-US"/>
        </a:p>
      </dgm:t>
    </dgm:pt>
    <dgm:pt modelId="{5C6FC939-194B-5A4B-801C-7C9E0D91AC94}" type="sibTrans" cxnId="{38703E71-4B3D-3142-A5AF-01F28316AEC9}">
      <dgm:prSet/>
      <dgm:spPr/>
      <dgm:t>
        <a:bodyPr/>
        <a:lstStyle/>
        <a:p>
          <a:endParaRPr lang="en-US"/>
        </a:p>
      </dgm:t>
    </dgm:pt>
    <dgm:pt modelId="{16498C32-3EBF-D44B-BE50-41D1293F0366}">
      <dgm:prSet phldrT="[Text]" custT="1"/>
      <dgm:spPr/>
      <dgm:t>
        <a:bodyPr anchor="t"/>
        <a:lstStyle/>
        <a:p>
          <a:r>
            <a:rPr lang="ar-IQ" sz="3200" dirty="0"/>
            <a:t>تحديد صيغة الاتفاق القانوني بين وحدات الانفاق </a:t>
          </a:r>
          <a:r>
            <a:rPr lang="ar-IQ" sz="2800" dirty="0"/>
            <a:t>والمصارف</a:t>
          </a:r>
          <a:endParaRPr lang="en-US" sz="3200" dirty="0"/>
        </a:p>
      </dgm:t>
    </dgm:pt>
    <dgm:pt modelId="{AB7CCB0C-23E5-6749-9629-B33BB4B03A14}" type="parTrans" cxnId="{ADFFF7C5-44FE-2249-BDD9-DE51097343E0}">
      <dgm:prSet/>
      <dgm:spPr/>
      <dgm:t>
        <a:bodyPr/>
        <a:lstStyle/>
        <a:p>
          <a:endParaRPr lang="en-US"/>
        </a:p>
      </dgm:t>
    </dgm:pt>
    <dgm:pt modelId="{8BCC3F4B-F34B-0246-8BA1-736652D2C942}" type="sibTrans" cxnId="{ADFFF7C5-44FE-2249-BDD9-DE51097343E0}">
      <dgm:prSet/>
      <dgm:spPr/>
      <dgm:t>
        <a:bodyPr/>
        <a:lstStyle/>
        <a:p>
          <a:endParaRPr lang="en-US"/>
        </a:p>
      </dgm:t>
    </dgm:pt>
    <dgm:pt modelId="{EE98B3A4-981F-BA4D-8470-4089C7FCE236}">
      <dgm:prSet phldrT="[Text]" custT="1"/>
      <dgm:spPr/>
      <dgm:t>
        <a:bodyPr anchor="t"/>
        <a:lstStyle/>
        <a:p>
          <a:pPr algn="just" rtl="1"/>
          <a:r>
            <a:rPr lang="ar-IQ" sz="2800" dirty="0"/>
            <a:t>تحديد معايير محددة للمصارف لغرض اشتراكها بالمشروع من الناحية التقنية </a:t>
          </a:r>
          <a:r>
            <a:rPr lang="ar-IQ" sz="2800" dirty="0" smtClean="0"/>
            <a:t>والسيولة والائتمان ومعايير صيرفية اخرى</a:t>
          </a:r>
          <a:endParaRPr lang="ar-SA" sz="2800" dirty="0"/>
        </a:p>
      </dgm:t>
    </dgm:pt>
    <dgm:pt modelId="{BED2EBAB-9855-054A-A9E0-0EAC87E75818}" type="parTrans" cxnId="{13CEFD1D-68C0-A34F-9A1C-558C3066AEBA}">
      <dgm:prSet/>
      <dgm:spPr/>
      <dgm:t>
        <a:bodyPr/>
        <a:lstStyle/>
        <a:p>
          <a:endParaRPr lang="en-US"/>
        </a:p>
      </dgm:t>
    </dgm:pt>
    <dgm:pt modelId="{0C32121E-346F-E24D-AAB3-38CDA8A6A024}" type="sibTrans" cxnId="{13CEFD1D-68C0-A34F-9A1C-558C3066AEBA}">
      <dgm:prSet/>
      <dgm:spPr/>
      <dgm:t>
        <a:bodyPr/>
        <a:lstStyle/>
        <a:p>
          <a:endParaRPr lang="en-US"/>
        </a:p>
      </dgm:t>
    </dgm:pt>
    <dgm:pt modelId="{2C3F3DBE-4E48-3444-911B-E527A55555E1}">
      <dgm:prSet phldrT="[Text]" custT="1"/>
      <dgm:spPr/>
      <dgm:t>
        <a:bodyPr anchor="t"/>
        <a:lstStyle/>
        <a:p>
          <a:r>
            <a:rPr lang="ar-IQ" sz="2800" dirty="0"/>
            <a:t>فتح الحساب المصرفي المرتبط بالخدمات المصرفية الأخرى</a:t>
          </a:r>
          <a:endParaRPr lang="en-US" sz="2800" dirty="0"/>
        </a:p>
      </dgm:t>
    </dgm:pt>
    <dgm:pt modelId="{B97E88C9-9B62-7F4A-8CF7-8AA7EDF07661}" type="sibTrans" cxnId="{772D872E-D94C-094D-AF33-8426DACC5C34}">
      <dgm:prSet/>
      <dgm:spPr/>
      <dgm:t>
        <a:bodyPr/>
        <a:lstStyle/>
        <a:p>
          <a:endParaRPr lang="en-US"/>
        </a:p>
      </dgm:t>
    </dgm:pt>
    <dgm:pt modelId="{F9BCFD02-7C5B-F24C-9A2E-8F175D3C3006}" type="parTrans" cxnId="{772D872E-D94C-094D-AF33-8426DACC5C34}">
      <dgm:prSet/>
      <dgm:spPr/>
      <dgm:t>
        <a:bodyPr/>
        <a:lstStyle/>
        <a:p>
          <a:endParaRPr lang="en-US"/>
        </a:p>
      </dgm:t>
    </dgm:pt>
    <dgm:pt modelId="{95898269-C9F1-4322-BF75-5A227AEF489A}">
      <dgm:prSet phldrT="[Text]" custT="1"/>
      <dgm:spPr/>
      <dgm:t>
        <a:bodyPr anchor="t"/>
        <a:lstStyle/>
        <a:p>
          <a:pPr rtl="0"/>
          <a:r>
            <a:rPr lang="ar-IQ" sz="2800" dirty="0"/>
            <a:t>تناقل بيانات الرواتب من خلال نظام المدفوعات وخلال ملف الكتروني على أساس تفصيلي يتضمن الرقم الوظيفي</a:t>
          </a:r>
          <a:endParaRPr lang="en-US" sz="2800" dirty="0"/>
        </a:p>
      </dgm:t>
    </dgm:pt>
    <dgm:pt modelId="{1C02F887-2537-4A12-BFF1-2F3DA45046EE}" type="parTrans" cxnId="{7726FCE8-7069-444C-B79D-8556BFFA9FAA}">
      <dgm:prSet/>
      <dgm:spPr/>
      <dgm:t>
        <a:bodyPr/>
        <a:lstStyle/>
        <a:p>
          <a:endParaRPr lang="en-US"/>
        </a:p>
      </dgm:t>
    </dgm:pt>
    <dgm:pt modelId="{42B634F5-1745-43D5-8B93-59BC11FC016D}" type="sibTrans" cxnId="{7726FCE8-7069-444C-B79D-8556BFFA9FAA}">
      <dgm:prSet/>
      <dgm:spPr/>
      <dgm:t>
        <a:bodyPr/>
        <a:lstStyle/>
        <a:p>
          <a:endParaRPr lang="en-US"/>
        </a:p>
      </dgm:t>
    </dgm:pt>
    <dgm:pt modelId="{4403CA32-ECED-3B48-9FD9-F04AD1BBC08D}" type="pres">
      <dgm:prSet presAssocID="{4C97F768-E03E-4448-A17C-ABA78CEBD2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B05DFA-862F-E641-A05A-6FB3E81E6B84}" type="pres">
      <dgm:prSet presAssocID="{2C3F3DBE-4E48-3444-911B-E527A55555E1}" presName="compNode" presStyleCnt="0"/>
      <dgm:spPr/>
    </dgm:pt>
    <dgm:pt modelId="{716FCB5B-8688-BC40-8D18-5385128C14E6}" type="pres">
      <dgm:prSet presAssocID="{2C3F3DBE-4E48-3444-911B-E527A55555E1}" presName="aNode" presStyleLbl="bgShp" presStyleIdx="0" presStyleCnt="5" custLinFactNeighborX="-102"/>
      <dgm:spPr/>
      <dgm:t>
        <a:bodyPr/>
        <a:lstStyle/>
        <a:p>
          <a:endParaRPr lang="en-US"/>
        </a:p>
      </dgm:t>
    </dgm:pt>
    <dgm:pt modelId="{235634F7-D84B-CA40-AE5A-68D2E583E362}" type="pres">
      <dgm:prSet presAssocID="{2C3F3DBE-4E48-3444-911B-E527A55555E1}" presName="textNode" presStyleLbl="bgShp" presStyleIdx="0" presStyleCnt="5"/>
      <dgm:spPr/>
      <dgm:t>
        <a:bodyPr/>
        <a:lstStyle/>
        <a:p>
          <a:endParaRPr lang="en-US"/>
        </a:p>
      </dgm:t>
    </dgm:pt>
    <dgm:pt modelId="{47A0BF74-C9FD-DE4E-9829-E3C3E7C54B13}" type="pres">
      <dgm:prSet presAssocID="{2C3F3DBE-4E48-3444-911B-E527A55555E1}" presName="compChildNode" presStyleCnt="0"/>
      <dgm:spPr/>
    </dgm:pt>
    <dgm:pt modelId="{1801D4AF-D9AD-9640-A53B-22EEF31B5399}" type="pres">
      <dgm:prSet presAssocID="{2C3F3DBE-4E48-3444-911B-E527A55555E1}" presName="theInnerList" presStyleCnt="0"/>
      <dgm:spPr/>
    </dgm:pt>
    <dgm:pt modelId="{A24622B1-ADF3-A448-984F-456C7A9C5752}" type="pres">
      <dgm:prSet presAssocID="{2C3F3DBE-4E48-3444-911B-E527A55555E1}" presName="aSpace" presStyleCnt="0"/>
      <dgm:spPr/>
    </dgm:pt>
    <dgm:pt modelId="{0A439D8A-44DC-4313-9B6E-675712C1BFC9}" type="pres">
      <dgm:prSet presAssocID="{95898269-C9F1-4322-BF75-5A227AEF489A}" presName="compNode" presStyleCnt="0"/>
      <dgm:spPr/>
    </dgm:pt>
    <dgm:pt modelId="{7E1E344C-D866-431D-B74B-21DABA785DE4}" type="pres">
      <dgm:prSet presAssocID="{95898269-C9F1-4322-BF75-5A227AEF489A}" presName="aNode" presStyleLbl="bgShp" presStyleIdx="1" presStyleCnt="5" custLinFactNeighborX="-102"/>
      <dgm:spPr/>
      <dgm:t>
        <a:bodyPr/>
        <a:lstStyle/>
        <a:p>
          <a:endParaRPr lang="en-US"/>
        </a:p>
      </dgm:t>
    </dgm:pt>
    <dgm:pt modelId="{4C27A17D-0F10-4DC6-9763-F91E30D7079A}" type="pres">
      <dgm:prSet presAssocID="{95898269-C9F1-4322-BF75-5A227AEF489A}" presName="textNode" presStyleLbl="bgShp" presStyleIdx="1" presStyleCnt="5"/>
      <dgm:spPr/>
      <dgm:t>
        <a:bodyPr/>
        <a:lstStyle/>
        <a:p>
          <a:endParaRPr lang="en-US"/>
        </a:p>
      </dgm:t>
    </dgm:pt>
    <dgm:pt modelId="{0ACBCECA-E318-4094-B6D2-82986722CE0F}" type="pres">
      <dgm:prSet presAssocID="{95898269-C9F1-4322-BF75-5A227AEF489A}" presName="compChildNode" presStyleCnt="0"/>
      <dgm:spPr/>
    </dgm:pt>
    <dgm:pt modelId="{6E2D4B24-DE2D-4011-BF68-71DF3AFAD4A9}" type="pres">
      <dgm:prSet presAssocID="{95898269-C9F1-4322-BF75-5A227AEF489A}" presName="theInnerList" presStyleCnt="0"/>
      <dgm:spPr/>
    </dgm:pt>
    <dgm:pt modelId="{D6A0F8E0-C10C-47D2-A1F7-87AB2487AC3A}" type="pres">
      <dgm:prSet presAssocID="{95898269-C9F1-4322-BF75-5A227AEF489A}" presName="aSpace" presStyleCnt="0"/>
      <dgm:spPr/>
    </dgm:pt>
    <dgm:pt modelId="{33C81BDC-1453-BD4D-8F60-7B544B218446}" type="pres">
      <dgm:prSet presAssocID="{72BE8CFF-496C-3D43-86FE-780D61B75EF0}" presName="compNode" presStyleCnt="0"/>
      <dgm:spPr/>
    </dgm:pt>
    <dgm:pt modelId="{E155EC00-AE00-8F47-AFE3-E435904AAA47}" type="pres">
      <dgm:prSet presAssocID="{72BE8CFF-496C-3D43-86FE-780D61B75EF0}" presName="aNode" presStyleLbl="bgShp" presStyleIdx="2" presStyleCnt="5"/>
      <dgm:spPr/>
      <dgm:t>
        <a:bodyPr/>
        <a:lstStyle/>
        <a:p>
          <a:endParaRPr lang="en-US"/>
        </a:p>
      </dgm:t>
    </dgm:pt>
    <dgm:pt modelId="{B4844A67-58FF-C543-9074-F72E8399AB0A}" type="pres">
      <dgm:prSet presAssocID="{72BE8CFF-496C-3D43-86FE-780D61B75EF0}" presName="textNode" presStyleLbl="bgShp" presStyleIdx="2" presStyleCnt="5"/>
      <dgm:spPr/>
      <dgm:t>
        <a:bodyPr/>
        <a:lstStyle/>
        <a:p>
          <a:endParaRPr lang="en-US"/>
        </a:p>
      </dgm:t>
    </dgm:pt>
    <dgm:pt modelId="{CD320885-83F0-C646-B70B-56940E1C1328}" type="pres">
      <dgm:prSet presAssocID="{72BE8CFF-496C-3D43-86FE-780D61B75EF0}" presName="compChildNode" presStyleCnt="0"/>
      <dgm:spPr/>
    </dgm:pt>
    <dgm:pt modelId="{FD56DF4C-E63B-484A-90C3-9429EE0DBF8A}" type="pres">
      <dgm:prSet presAssocID="{72BE8CFF-496C-3D43-86FE-780D61B75EF0}" presName="theInnerList" presStyleCnt="0"/>
      <dgm:spPr/>
    </dgm:pt>
    <dgm:pt modelId="{9312F041-16BA-8544-849A-1D6B215E43A4}" type="pres">
      <dgm:prSet presAssocID="{72BE8CFF-496C-3D43-86FE-780D61B75EF0}" presName="aSpace" presStyleCnt="0"/>
      <dgm:spPr/>
    </dgm:pt>
    <dgm:pt modelId="{8F6B4E01-0F8A-FD49-8EA4-80ACBFA44119}" type="pres">
      <dgm:prSet presAssocID="{16498C32-3EBF-D44B-BE50-41D1293F0366}" presName="compNode" presStyleCnt="0"/>
      <dgm:spPr/>
    </dgm:pt>
    <dgm:pt modelId="{EC805E7F-594A-B749-95A5-DB0A2EF416B6}" type="pres">
      <dgm:prSet presAssocID="{16498C32-3EBF-D44B-BE50-41D1293F0366}" presName="aNode" presStyleLbl="bgShp" presStyleIdx="3" presStyleCnt="5"/>
      <dgm:spPr/>
      <dgm:t>
        <a:bodyPr/>
        <a:lstStyle/>
        <a:p>
          <a:endParaRPr lang="en-US"/>
        </a:p>
      </dgm:t>
    </dgm:pt>
    <dgm:pt modelId="{8E2A1EE5-6066-1848-ADA7-33BE50F06D09}" type="pres">
      <dgm:prSet presAssocID="{16498C32-3EBF-D44B-BE50-41D1293F0366}" presName="textNode" presStyleLbl="bgShp" presStyleIdx="3" presStyleCnt="5"/>
      <dgm:spPr/>
      <dgm:t>
        <a:bodyPr/>
        <a:lstStyle/>
        <a:p>
          <a:endParaRPr lang="en-US"/>
        </a:p>
      </dgm:t>
    </dgm:pt>
    <dgm:pt modelId="{E0C5A451-45D2-8E40-8A70-79526FFD6217}" type="pres">
      <dgm:prSet presAssocID="{16498C32-3EBF-D44B-BE50-41D1293F0366}" presName="compChildNode" presStyleCnt="0"/>
      <dgm:spPr/>
    </dgm:pt>
    <dgm:pt modelId="{1DD0A787-66DD-9341-BD55-6FF9619A7E00}" type="pres">
      <dgm:prSet presAssocID="{16498C32-3EBF-D44B-BE50-41D1293F0366}" presName="theInnerList" presStyleCnt="0"/>
      <dgm:spPr/>
    </dgm:pt>
    <dgm:pt modelId="{2793005F-52DD-2B47-9CD7-EDB434B9CC88}" type="pres">
      <dgm:prSet presAssocID="{16498C32-3EBF-D44B-BE50-41D1293F0366}" presName="aSpace" presStyleCnt="0"/>
      <dgm:spPr/>
    </dgm:pt>
    <dgm:pt modelId="{53DDD91F-9AE1-1D4D-B21F-1E132A414012}" type="pres">
      <dgm:prSet presAssocID="{EE98B3A4-981F-BA4D-8470-4089C7FCE236}" presName="compNode" presStyleCnt="0"/>
      <dgm:spPr/>
    </dgm:pt>
    <dgm:pt modelId="{3EF3CAC4-609B-834C-BCB3-903550D04FB7}" type="pres">
      <dgm:prSet presAssocID="{EE98B3A4-981F-BA4D-8470-4089C7FCE236}" presName="aNode" presStyleLbl="bgShp" presStyleIdx="4" presStyleCnt="5"/>
      <dgm:spPr/>
      <dgm:t>
        <a:bodyPr/>
        <a:lstStyle/>
        <a:p>
          <a:endParaRPr lang="en-US"/>
        </a:p>
      </dgm:t>
    </dgm:pt>
    <dgm:pt modelId="{A152317F-CF4F-0A47-9B73-98A044D267F3}" type="pres">
      <dgm:prSet presAssocID="{EE98B3A4-981F-BA4D-8470-4089C7FCE236}" presName="textNode" presStyleLbl="bgShp" presStyleIdx="4" presStyleCnt="5"/>
      <dgm:spPr/>
      <dgm:t>
        <a:bodyPr/>
        <a:lstStyle/>
        <a:p>
          <a:endParaRPr lang="en-US"/>
        </a:p>
      </dgm:t>
    </dgm:pt>
    <dgm:pt modelId="{67D037CF-84CE-B345-B7AD-DC18CE798D81}" type="pres">
      <dgm:prSet presAssocID="{EE98B3A4-981F-BA4D-8470-4089C7FCE236}" presName="compChildNode" presStyleCnt="0"/>
      <dgm:spPr/>
    </dgm:pt>
    <dgm:pt modelId="{3E79C249-1CC4-1C4B-AAE4-D383956CE1A6}" type="pres">
      <dgm:prSet presAssocID="{EE98B3A4-981F-BA4D-8470-4089C7FCE236}" presName="theInnerList" presStyleCnt="0"/>
      <dgm:spPr/>
    </dgm:pt>
  </dgm:ptLst>
  <dgm:cxnLst>
    <dgm:cxn modelId="{3F2674C6-1986-40FA-8D55-6632791C9521}" type="presOf" srcId="{95898269-C9F1-4322-BF75-5A227AEF489A}" destId="{7E1E344C-D866-431D-B74B-21DABA785DE4}" srcOrd="0" destOrd="0" presId="urn:microsoft.com/office/officeart/2005/8/layout/lProcess2"/>
    <dgm:cxn modelId="{7726FCE8-7069-444C-B79D-8556BFFA9FAA}" srcId="{4C97F768-E03E-4448-A17C-ABA78CEBD2CA}" destId="{95898269-C9F1-4322-BF75-5A227AEF489A}" srcOrd="1" destOrd="0" parTransId="{1C02F887-2537-4A12-BFF1-2F3DA45046EE}" sibTransId="{42B634F5-1745-43D5-8B93-59BC11FC016D}"/>
    <dgm:cxn modelId="{A6F22992-4DB5-4F94-94A2-1BB714E552B7}" type="presOf" srcId="{EE98B3A4-981F-BA4D-8470-4089C7FCE236}" destId="{3EF3CAC4-609B-834C-BCB3-903550D04FB7}" srcOrd="0" destOrd="0" presId="urn:microsoft.com/office/officeart/2005/8/layout/lProcess2"/>
    <dgm:cxn modelId="{C5D20BFF-8C98-4063-AE58-A61901F6FC09}" type="presOf" srcId="{2C3F3DBE-4E48-3444-911B-E527A55555E1}" destId="{235634F7-D84B-CA40-AE5A-68D2E583E362}" srcOrd="1" destOrd="0" presId="urn:microsoft.com/office/officeart/2005/8/layout/lProcess2"/>
    <dgm:cxn modelId="{4A79AA20-122C-406C-973A-5D17A55435AE}" type="presOf" srcId="{4C97F768-E03E-4448-A17C-ABA78CEBD2CA}" destId="{4403CA32-ECED-3B48-9FD9-F04AD1BBC08D}" srcOrd="0" destOrd="0" presId="urn:microsoft.com/office/officeart/2005/8/layout/lProcess2"/>
    <dgm:cxn modelId="{CE79BC88-87D2-4004-A67C-00FCC973B328}" type="presOf" srcId="{72BE8CFF-496C-3D43-86FE-780D61B75EF0}" destId="{E155EC00-AE00-8F47-AFE3-E435904AAA47}" srcOrd="0" destOrd="0" presId="urn:microsoft.com/office/officeart/2005/8/layout/lProcess2"/>
    <dgm:cxn modelId="{9C553600-079E-4992-9202-C8B5FCEA06F0}" type="presOf" srcId="{16498C32-3EBF-D44B-BE50-41D1293F0366}" destId="{EC805E7F-594A-B749-95A5-DB0A2EF416B6}" srcOrd="0" destOrd="0" presId="urn:microsoft.com/office/officeart/2005/8/layout/lProcess2"/>
    <dgm:cxn modelId="{351EC6CB-B845-4FB0-AF0F-1FEC63B0D833}" type="presOf" srcId="{2C3F3DBE-4E48-3444-911B-E527A55555E1}" destId="{716FCB5B-8688-BC40-8D18-5385128C14E6}" srcOrd="0" destOrd="0" presId="urn:microsoft.com/office/officeart/2005/8/layout/lProcess2"/>
    <dgm:cxn modelId="{125A0FB2-FC8D-4C27-9454-443B2FA9A800}" type="presOf" srcId="{72BE8CFF-496C-3D43-86FE-780D61B75EF0}" destId="{B4844A67-58FF-C543-9074-F72E8399AB0A}" srcOrd="1" destOrd="0" presId="urn:microsoft.com/office/officeart/2005/8/layout/lProcess2"/>
    <dgm:cxn modelId="{13CEFD1D-68C0-A34F-9A1C-558C3066AEBA}" srcId="{4C97F768-E03E-4448-A17C-ABA78CEBD2CA}" destId="{EE98B3A4-981F-BA4D-8470-4089C7FCE236}" srcOrd="4" destOrd="0" parTransId="{BED2EBAB-9855-054A-A9E0-0EAC87E75818}" sibTransId="{0C32121E-346F-E24D-AAB3-38CDA8A6A024}"/>
    <dgm:cxn modelId="{8A9CEB1C-EFCF-4872-94C1-19D8244886F4}" type="presOf" srcId="{EE98B3A4-981F-BA4D-8470-4089C7FCE236}" destId="{A152317F-CF4F-0A47-9B73-98A044D267F3}" srcOrd="1" destOrd="0" presId="urn:microsoft.com/office/officeart/2005/8/layout/lProcess2"/>
    <dgm:cxn modelId="{ADFFF7C5-44FE-2249-BDD9-DE51097343E0}" srcId="{4C97F768-E03E-4448-A17C-ABA78CEBD2CA}" destId="{16498C32-3EBF-D44B-BE50-41D1293F0366}" srcOrd="3" destOrd="0" parTransId="{AB7CCB0C-23E5-6749-9629-B33BB4B03A14}" sibTransId="{8BCC3F4B-F34B-0246-8BA1-736652D2C942}"/>
    <dgm:cxn modelId="{CBAC5CA0-64AB-4A26-A13C-3D205CA6B962}" type="presOf" srcId="{95898269-C9F1-4322-BF75-5A227AEF489A}" destId="{4C27A17D-0F10-4DC6-9763-F91E30D7079A}" srcOrd="1" destOrd="0" presId="urn:microsoft.com/office/officeart/2005/8/layout/lProcess2"/>
    <dgm:cxn modelId="{EF143623-9395-470E-8CCC-9959AD922C9C}" type="presOf" srcId="{16498C32-3EBF-D44B-BE50-41D1293F0366}" destId="{8E2A1EE5-6066-1848-ADA7-33BE50F06D09}" srcOrd="1" destOrd="0" presId="urn:microsoft.com/office/officeart/2005/8/layout/lProcess2"/>
    <dgm:cxn modelId="{38703E71-4B3D-3142-A5AF-01F28316AEC9}" srcId="{4C97F768-E03E-4448-A17C-ABA78CEBD2CA}" destId="{72BE8CFF-496C-3D43-86FE-780D61B75EF0}" srcOrd="2" destOrd="0" parTransId="{1DFCC0BD-97D1-7F43-B41E-643E4AF90B20}" sibTransId="{5C6FC939-194B-5A4B-801C-7C9E0D91AC94}"/>
    <dgm:cxn modelId="{772D872E-D94C-094D-AF33-8426DACC5C34}" srcId="{4C97F768-E03E-4448-A17C-ABA78CEBD2CA}" destId="{2C3F3DBE-4E48-3444-911B-E527A55555E1}" srcOrd="0" destOrd="0" parTransId="{F9BCFD02-7C5B-F24C-9A2E-8F175D3C3006}" sibTransId="{B97E88C9-9B62-7F4A-8CF7-8AA7EDF07661}"/>
    <dgm:cxn modelId="{0E46BF42-E06C-497B-B69C-3C753D08C55F}" type="presParOf" srcId="{4403CA32-ECED-3B48-9FD9-F04AD1BBC08D}" destId="{E4B05DFA-862F-E641-A05A-6FB3E81E6B84}" srcOrd="0" destOrd="0" presId="urn:microsoft.com/office/officeart/2005/8/layout/lProcess2"/>
    <dgm:cxn modelId="{6AF32471-52D4-4898-999C-179E7C613A6E}" type="presParOf" srcId="{E4B05DFA-862F-E641-A05A-6FB3E81E6B84}" destId="{716FCB5B-8688-BC40-8D18-5385128C14E6}" srcOrd="0" destOrd="0" presId="urn:microsoft.com/office/officeart/2005/8/layout/lProcess2"/>
    <dgm:cxn modelId="{92E556B5-7DC3-4B18-89BC-FFC15685A737}" type="presParOf" srcId="{E4B05DFA-862F-E641-A05A-6FB3E81E6B84}" destId="{235634F7-D84B-CA40-AE5A-68D2E583E362}" srcOrd="1" destOrd="0" presId="urn:microsoft.com/office/officeart/2005/8/layout/lProcess2"/>
    <dgm:cxn modelId="{6E0373F3-E0D6-4EE2-9081-05ED61F98CC5}" type="presParOf" srcId="{E4B05DFA-862F-E641-A05A-6FB3E81E6B84}" destId="{47A0BF74-C9FD-DE4E-9829-E3C3E7C54B13}" srcOrd="2" destOrd="0" presId="urn:microsoft.com/office/officeart/2005/8/layout/lProcess2"/>
    <dgm:cxn modelId="{A29C5D29-97C0-4C92-9776-58233AFC468A}" type="presParOf" srcId="{47A0BF74-C9FD-DE4E-9829-E3C3E7C54B13}" destId="{1801D4AF-D9AD-9640-A53B-22EEF31B5399}" srcOrd="0" destOrd="0" presId="urn:microsoft.com/office/officeart/2005/8/layout/lProcess2"/>
    <dgm:cxn modelId="{0177DF2D-2665-47B1-AD33-CE76D2DDEBF8}" type="presParOf" srcId="{4403CA32-ECED-3B48-9FD9-F04AD1BBC08D}" destId="{A24622B1-ADF3-A448-984F-456C7A9C5752}" srcOrd="1" destOrd="0" presId="urn:microsoft.com/office/officeart/2005/8/layout/lProcess2"/>
    <dgm:cxn modelId="{E2BE1567-B053-40DC-A5B3-AE2BDAEC1A6A}" type="presParOf" srcId="{4403CA32-ECED-3B48-9FD9-F04AD1BBC08D}" destId="{0A439D8A-44DC-4313-9B6E-675712C1BFC9}" srcOrd="2" destOrd="0" presId="urn:microsoft.com/office/officeart/2005/8/layout/lProcess2"/>
    <dgm:cxn modelId="{66FF11DF-BF09-4B88-8DB5-59399449D22D}" type="presParOf" srcId="{0A439D8A-44DC-4313-9B6E-675712C1BFC9}" destId="{7E1E344C-D866-431D-B74B-21DABA785DE4}" srcOrd="0" destOrd="0" presId="urn:microsoft.com/office/officeart/2005/8/layout/lProcess2"/>
    <dgm:cxn modelId="{E156AB9D-E26B-4F22-BD5D-769F800E2995}" type="presParOf" srcId="{0A439D8A-44DC-4313-9B6E-675712C1BFC9}" destId="{4C27A17D-0F10-4DC6-9763-F91E30D7079A}" srcOrd="1" destOrd="0" presId="urn:microsoft.com/office/officeart/2005/8/layout/lProcess2"/>
    <dgm:cxn modelId="{E3EE27B9-35DA-4445-B2B5-DF45EC93C102}" type="presParOf" srcId="{0A439D8A-44DC-4313-9B6E-675712C1BFC9}" destId="{0ACBCECA-E318-4094-B6D2-82986722CE0F}" srcOrd="2" destOrd="0" presId="urn:microsoft.com/office/officeart/2005/8/layout/lProcess2"/>
    <dgm:cxn modelId="{9789B5EB-9480-4E97-9B4A-D8A411BBA32A}" type="presParOf" srcId="{0ACBCECA-E318-4094-B6D2-82986722CE0F}" destId="{6E2D4B24-DE2D-4011-BF68-71DF3AFAD4A9}" srcOrd="0" destOrd="0" presId="urn:microsoft.com/office/officeart/2005/8/layout/lProcess2"/>
    <dgm:cxn modelId="{EED8D2A9-78EB-48B1-AD5A-0D4EB5940550}" type="presParOf" srcId="{4403CA32-ECED-3B48-9FD9-F04AD1BBC08D}" destId="{D6A0F8E0-C10C-47D2-A1F7-87AB2487AC3A}" srcOrd="3" destOrd="0" presId="urn:microsoft.com/office/officeart/2005/8/layout/lProcess2"/>
    <dgm:cxn modelId="{F0743F31-7109-4492-A2BF-B73953C13FBF}" type="presParOf" srcId="{4403CA32-ECED-3B48-9FD9-F04AD1BBC08D}" destId="{33C81BDC-1453-BD4D-8F60-7B544B218446}" srcOrd="4" destOrd="0" presId="urn:microsoft.com/office/officeart/2005/8/layout/lProcess2"/>
    <dgm:cxn modelId="{7C6169DB-77DC-4439-8FAB-8B1CF54D493D}" type="presParOf" srcId="{33C81BDC-1453-BD4D-8F60-7B544B218446}" destId="{E155EC00-AE00-8F47-AFE3-E435904AAA47}" srcOrd="0" destOrd="0" presId="urn:microsoft.com/office/officeart/2005/8/layout/lProcess2"/>
    <dgm:cxn modelId="{A659212D-8826-4330-BAB5-3FA6644C00A0}" type="presParOf" srcId="{33C81BDC-1453-BD4D-8F60-7B544B218446}" destId="{B4844A67-58FF-C543-9074-F72E8399AB0A}" srcOrd="1" destOrd="0" presId="urn:microsoft.com/office/officeart/2005/8/layout/lProcess2"/>
    <dgm:cxn modelId="{F1F41A8D-B4E9-4F50-A961-37CBF6D48C7E}" type="presParOf" srcId="{33C81BDC-1453-BD4D-8F60-7B544B218446}" destId="{CD320885-83F0-C646-B70B-56940E1C1328}" srcOrd="2" destOrd="0" presId="urn:microsoft.com/office/officeart/2005/8/layout/lProcess2"/>
    <dgm:cxn modelId="{9CCF2119-5CB1-4DA8-B773-9AD9477A13A0}" type="presParOf" srcId="{CD320885-83F0-C646-B70B-56940E1C1328}" destId="{FD56DF4C-E63B-484A-90C3-9429EE0DBF8A}" srcOrd="0" destOrd="0" presId="urn:microsoft.com/office/officeart/2005/8/layout/lProcess2"/>
    <dgm:cxn modelId="{331F133D-5F16-4FD3-B680-0B321EBEDCFA}" type="presParOf" srcId="{4403CA32-ECED-3B48-9FD9-F04AD1BBC08D}" destId="{9312F041-16BA-8544-849A-1D6B215E43A4}" srcOrd="5" destOrd="0" presId="urn:microsoft.com/office/officeart/2005/8/layout/lProcess2"/>
    <dgm:cxn modelId="{5B9EB321-6DE9-46CA-8478-24877114D467}" type="presParOf" srcId="{4403CA32-ECED-3B48-9FD9-F04AD1BBC08D}" destId="{8F6B4E01-0F8A-FD49-8EA4-80ACBFA44119}" srcOrd="6" destOrd="0" presId="urn:microsoft.com/office/officeart/2005/8/layout/lProcess2"/>
    <dgm:cxn modelId="{770346C0-3506-4349-B661-64E1BF736FFA}" type="presParOf" srcId="{8F6B4E01-0F8A-FD49-8EA4-80ACBFA44119}" destId="{EC805E7F-594A-B749-95A5-DB0A2EF416B6}" srcOrd="0" destOrd="0" presId="urn:microsoft.com/office/officeart/2005/8/layout/lProcess2"/>
    <dgm:cxn modelId="{1A3F0239-572F-4C6B-AE89-A981CF5438B2}" type="presParOf" srcId="{8F6B4E01-0F8A-FD49-8EA4-80ACBFA44119}" destId="{8E2A1EE5-6066-1848-ADA7-33BE50F06D09}" srcOrd="1" destOrd="0" presId="urn:microsoft.com/office/officeart/2005/8/layout/lProcess2"/>
    <dgm:cxn modelId="{35F59B02-CEFA-4BE7-B3CB-E0ACC6873F01}" type="presParOf" srcId="{8F6B4E01-0F8A-FD49-8EA4-80ACBFA44119}" destId="{E0C5A451-45D2-8E40-8A70-79526FFD6217}" srcOrd="2" destOrd="0" presId="urn:microsoft.com/office/officeart/2005/8/layout/lProcess2"/>
    <dgm:cxn modelId="{0EAAFEBA-9BA2-4039-8746-6E7300286E8C}" type="presParOf" srcId="{E0C5A451-45D2-8E40-8A70-79526FFD6217}" destId="{1DD0A787-66DD-9341-BD55-6FF9619A7E00}" srcOrd="0" destOrd="0" presId="urn:microsoft.com/office/officeart/2005/8/layout/lProcess2"/>
    <dgm:cxn modelId="{4FCC6B49-84E3-4DD3-916E-4FDD48CCBBDC}" type="presParOf" srcId="{4403CA32-ECED-3B48-9FD9-F04AD1BBC08D}" destId="{2793005F-52DD-2B47-9CD7-EDB434B9CC88}" srcOrd="7" destOrd="0" presId="urn:microsoft.com/office/officeart/2005/8/layout/lProcess2"/>
    <dgm:cxn modelId="{65585D92-B1D0-42EE-8EAC-D04181B2225E}" type="presParOf" srcId="{4403CA32-ECED-3B48-9FD9-F04AD1BBC08D}" destId="{53DDD91F-9AE1-1D4D-B21F-1E132A414012}" srcOrd="8" destOrd="0" presId="urn:microsoft.com/office/officeart/2005/8/layout/lProcess2"/>
    <dgm:cxn modelId="{C9203971-9DA7-4390-9196-27191252658A}" type="presParOf" srcId="{53DDD91F-9AE1-1D4D-B21F-1E132A414012}" destId="{3EF3CAC4-609B-834C-BCB3-903550D04FB7}" srcOrd="0" destOrd="0" presId="urn:microsoft.com/office/officeart/2005/8/layout/lProcess2"/>
    <dgm:cxn modelId="{2229F64A-0A2F-4C87-AB0A-1DC640DB1BAC}" type="presParOf" srcId="{53DDD91F-9AE1-1D4D-B21F-1E132A414012}" destId="{A152317F-CF4F-0A47-9B73-98A044D267F3}" srcOrd="1" destOrd="0" presId="urn:microsoft.com/office/officeart/2005/8/layout/lProcess2"/>
    <dgm:cxn modelId="{B7C506BE-DBF2-411C-91A2-E76C487427A6}" type="presParOf" srcId="{53DDD91F-9AE1-1D4D-B21F-1E132A414012}" destId="{67D037CF-84CE-B345-B7AD-DC18CE798D81}" srcOrd="2" destOrd="0" presId="urn:microsoft.com/office/officeart/2005/8/layout/lProcess2"/>
    <dgm:cxn modelId="{6B029222-12B7-4EEF-A09D-275E34E3DE8C}" type="presParOf" srcId="{67D037CF-84CE-B345-B7AD-DC18CE798D81}" destId="{3E79C249-1CC4-1C4B-AAE4-D383956CE1A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501D8-38C0-CB41-A7A1-FC8956297A45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03B34-2356-C44C-85D2-2E06115CB926}">
      <dgm:prSet/>
      <dgm:spPr/>
      <dgm:t>
        <a:bodyPr/>
        <a:lstStyle/>
        <a:p>
          <a:pPr rtl="1"/>
          <a:r>
            <a:rPr lang="ar-IQ" dirty="0"/>
            <a:t>بطاقات مدينة تستخدم محليا ودوليا</a:t>
          </a:r>
          <a:endParaRPr lang="ar-SA" dirty="0"/>
        </a:p>
      </dgm:t>
    </dgm:pt>
    <dgm:pt modelId="{E07DF501-EF6B-4B4F-947F-E30C8F8DD257}" type="parTrans" cxnId="{C5BAE817-C187-C447-A712-66A754276D5E}">
      <dgm:prSet/>
      <dgm:spPr/>
      <dgm:t>
        <a:bodyPr/>
        <a:lstStyle/>
        <a:p>
          <a:endParaRPr lang="en-US"/>
        </a:p>
      </dgm:t>
    </dgm:pt>
    <dgm:pt modelId="{83B00FD0-0443-C34E-9226-68A5FA2BBBB6}" type="sibTrans" cxnId="{C5BAE817-C187-C447-A712-66A754276D5E}">
      <dgm:prSet/>
      <dgm:spPr/>
      <dgm:t>
        <a:bodyPr/>
        <a:lstStyle/>
        <a:p>
          <a:endParaRPr lang="en-US"/>
        </a:p>
      </dgm:t>
    </dgm:pt>
    <dgm:pt modelId="{CE9AAD7B-1E81-F44B-A106-D11DF91B50B3}">
      <dgm:prSet/>
      <dgm:spPr/>
      <dgm:t>
        <a:bodyPr/>
        <a:lstStyle/>
        <a:p>
          <a:pPr rtl="1"/>
          <a:r>
            <a:rPr lang="ar-IQ" dirty="0"/>
            <a:t>القروض</a:t>
          </a:r>
          <a:endParaRPr lang="ar-SA" dirty="0"/>
        </a:p>
      </dgm:t>
    </dgm:pt>
    <dgm:pt modelId="{2899E8D3-2B96-1045-A875-437D8A63365A}" type="parTrans" cxnId="{EB404728-F33A-B94F-8C58-DABE407A6A61}">
      <dgm:prSet/>
      <dgm:spPr/>
      <dgm:t>
        <a:bodyPr/>
        <a:lstStyle/>
        <a:p>
          <a:endParaRPr lang="en-US"/>
        </a:p>
      </dgm:t>
    </dgm:pt>
    <dgm:pt modelId="{8E072FDA-3658-6F47-8957-2EEDF381F5EE}" type="sibTrans" cxnId="{EB404728-F33A-B94F-8C58-DABE407A6A61}">
      <dgm:prSet/>
      <dgm:spPr/>
      <dgm:t>
        <a:bodyPr/>
        <a:lstStyle/>
        <a:p>
          <a:endParaRPr lang="en-US"/>
        </a:p>
      </dgm:t>
    </dgm:pt>
    <dgm:pt modelId="{52A03DBA-23B1-B948-9B65-CA6E5D50B327}">
      <dgm:prSet/>
      <dgm:spPr/>
      <dgm:t>
        <a:bodyPr/>
        <a:lstStyle/>
        <a:p>
          <a:pPr rtl="1"/>
          <a:r>
            <a:rPr lang="ar-IQ" dirty="0"/>
            <a:t>حسابات التوفير </a:t>
          </a:r>
          <a:endParaRPr lang="ar-SA" dirty="0"/>
        </a:p>
      </dgm:t>
    </dgm:pt>
    <dgm:pt modelId="{83182178-DA55-AE48-9B70-4A8E3B6EA53E}" type="parTrans" cxnId="{7ED8F5AB-3000-1341-9EC7-2FA0AAA9A204}">
      <dgm:prSet/>
      <dgm:spPr/>
      <dgm:t>
        <a:bodyPr/>
        <a:lstStyle/>
        <a:p>
          <a:endParaRPr lang="en-US"/>
        </a:p>
      </dgm:t>
    </dgm:pt>
    <dgm:pt modelId="{74C584CB-846D-B744-8D41-F1031CE032DB}" type="sibTrans" cxnId="{7ED8F5AB-3000-1341-9EC7-2FA0AAA9A204}">
      <dgm:prSet/>
      <dgm:spPr/>
      <dgm:t>
        <a:bodyPr/>
        <a:lstStyle/>
        <a:p>
          <a:endParaRPr lang="en-US"/>
        </a:p>
      </dgm:t>
    </dgm:pt>
    <dgm:pt modelId="{A0B79C0D-C3F9-024D-B238-5345E39A2B50}">
      <dgm:prSet/>
      <dgm:spPr/>
      <dgm:t>
        <a:bodyPr/>
        <a:lstStyle/>
        <a:p>
          <a:pPr rtl="1"/>
          <a:r>
            <a:rPr lang="ar-IQ" dirty="0"/>
            <a:t>بطاقات دائنة وعائلية</a:t>
          </a:r>
          <a:endParaRPr lang="ar-SA" dirty="0"/>
        </a:p>
      </dgm:t>
    </dgm:pt>
    <dgm:pt modelId="{0768DF91-D207-4145-9B4B-2EE07EA06975}" type="parTrans" cxnId="{FDB7BD61-14EC-0C46-9F94-52D873F2A503}">
      <dgm:prSet/>
      <dgm:spPr/>
      <dgm:t>
        <a:bodyPr/>
        <a:lstStyle/>
        <a:p>
          <a:endParaRPr lang="en-US"/>
        </a:p>
      </dgm:t>
    </dgm:pt>
    <dgm:pt modelId="{D47FF03A-7CB6-4C47-83B3-B489F5C9079E}" type="sibTrans" cxnId="{FDB7BD61-14EC-0C46-9F94-52D873F2A503}">
      <dgm:prSet/>
      <dgm:spPr/>
      <dgm:t>
        <a:bodyPr/>
        <a:lstStyle/>
        <a:p>
          <a:endParaRPr lang="en-US"/>
        </a:p>
      </dgm:t>
    </dgm:pt>
    <dgm:pt modelId="{2A440901-34CC-DB40-9472-CF79BEF1B0A4}">
      <dgm:prSet/>
      <dgm:spPr/>
      <dgm:t>
        <a:bodyPr/>
        <a:lstStyle/>
        <a:p>
          <a:pPr rtl="1"/>
          <a:r>
            <a:rPr lang="ar-IQ" dirty="0"/>
            <a:t>الشراء عبر الانترنت</a:t>
          </a:r>
          <a:endParaRPr lang="ar-SA" dirty="0"/>
        </a:p>
      </dgm:t>
    </dgm:pt>
    <dgm:pt modelId="{C92E7276-AE14-2C48-8FDA-306CE198D7A3}" type="parTrans" cxnId="{47787044-5EFB-CD46-AB52-09155F6C4CDF}">
      <dgm:prSet/>
      <dgm:spPr/>
      <dgm:t>
        <a:bodyPr/>
        <a:lstStyle/>
        <a:p>
          <a:endParaRPr lang="en-US"/>
        </a:p>
      </dgm:t>
    </dgm:pt>
    <dgm:pt modelId="{B7035C97-B512-0C4F-A99E-0207CBBFB391}" type="sibTrans" cxnId="{47787044-5EFB-CD46-AB52-09155F6C4CDF}">
      <dgm:prSet/>
      <dgm:spPr/>
      <dgm:t>
        <a:bodyPr/>
        <a:lstStyle/>
        <a:p>
          <a:endParaRPr lang="en-US"/>
        </a:p>
      </dgm:t>
    </dgm:pt>
    <dgm:pt modelId="{1E6C5249-E4BA-FC4B-A319-FC5CA9168A21}">
      <dgm:prSet/>
      <dgm:spPr/>
      <dgm:t>
        <a:bodyPr/>
        <a:lstStyle/>
        <a:p>
          <a:pPr rtl="1"/>
          <a:r>
            <a:rPr lang="ar-IQ" dirty="0"/>
            <a:t>مراقبة الحساب من خلال الهواتف النقالة</a:t>
          </a:r>
          <a:endParaRPr lang="ar-SA" dirty="0"/>
        </a:p>
      </dgm:t>
    </dgm:pt>
    <dgm:pt modelId="{C1B9893A-B23D-984E-AEFF-AD424E673017}" type="parTrans" cxnId="{AC0309C6-78FD-B143-B0DC-197DC8A84C8A}">
      <dgm:prSet/>
      <dgm:spPr/>
      <dgm:t>
        <a:bodyPr/>
        <a:lstStyle/>
        <a:p>
          <a:endParaRPr lang="en-US"/>
        </a:p>
      </dgm:t>
    </dgm:pt>
    <dgm:pt modelId="{E19F03CD-531C-DE43-B13D-74A42059246B}" type="sibTrans" cxnId="{AC0309C6-78FD-B143-B0DC-197DC8A84C8A}">
      <dgm:prSet/>
      <dgm:spPr/>
      <dgm:t>
        <a:bodyPr/>
        <a:lstStyle/>
        <a:p>
          <a:pPr rtl="1"/>
          <a:endParaRPr lang="en-US"/>
        </a:p>
      </dgm:t>
    </dgm:pt>
    <dgm:pt modelId="{42BC86A5-2601-EA44-A490-21D9727D26B9}" type="pres">
      <dgm:prSet presAssocID="{B36501D8-38C0-CB41-A7A1-FC8956297A4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2024C-2573-4549-BE67-20969DA8744B}" type="pres">
      <dgm:prSet presAssocID="{13A03B34-2356-C44C-85D2-2E06115CB926}" presName="circ1" presStyleLbl="vennNode1" presStyleIdx="0" presStyleCnt="6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BE723564-2FC3-9048-B8BA-B57C115EE945}" type="pres">
      <dgm:prSet presAssocID="{13A03B34-2356-C44C-85D2-2E06115CB9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424CD-EFCA-F64E-8FB1-5F51E111EEF8}" type="pres">
      <dgm:prSet presAssocID="{CE9AAD7B-1E81-F44B-A106-D11DF91B50B3}" presName="circ2" presStyleLbl="vennNode1" presStyleIdx="1" presStyleCnt="6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49D8A84A-1667-DB48-B69E-15AECDEECA3A}" type="pres">
      <dgm:prSet presAssocID="{CE9AAD7B-1E81-F44B-A106-D11DF91B50B3}" presName="circ2Tx" presStyleLbl="revTx" presStyleIdx="0" presStyleCnt="0" custScaleY="62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C8A43-88C9-FC40-857B-591B18045EC8}" type="pres">
      <dgm:prSet presAssocID="{52A03DBA-23B1-B948-9B65-CA6E5D50B327}" presName="circ3" presStyleLbl="vennNode1" presStyleIdx="2" presStyleCnt="6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CC1926D8-CDD8-924D-A474-0EAA3C893880}" type="pres">
      <dgm:prSet presAssocID="{52A03DBA-23B1-B948-9B65-CA6E5D50B3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729B2-00BB-974F-A811-9A9A4DA51A15}" type="pres">
      <dgm:prSet presAssocID="{A0B79C0D-C3F9-024D-B238-5345E39A2B50}" presName="circ4" presStyleLbl="vennNode1" presStyleIdx="3" presStyleCnt="6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981F6521-DFED-A245-B23E-9F0E5C072446}" type="pres">
      <dgm:prSet presAssocID="{A0B79C0D-C3F9-024D-B238-5345E39A2B5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A6EC0-1109-104F-A156-D79345CB2627}" type="pres">
      <dgm:prSet presAssocID="{2A440901-34CC-DB40-9472-CF79BEF1B0A4}" presName="circ5" presStyleLbl="vennNode1" presStyleIdx="4" presStyleCnt="6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783E1492-0B53-BA4F-AF8D-766A93945051}" type="pres">
      <dgm:prSet presAssocID="{2A440901-34CC-DB40-9472-CF79BEF1B0A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E5909-D70D-5C44-8821-57E8B1FECF0D}" type="pres">
      <dgm:prSet presAssocID="{1E6C5249-E4BA-FC4B-A319-FC5CA9168A21}" presName="circ6" presStyleLbl="vennNode1" presStyleIdx="5" presStyleCnt="6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FAA0DE10-B8E0-654A-A523-95A45B3192E3}" type="pres">
      <dgm:prSet presAssocID="{1E6C5249-E4BA-FC4B-A319-FC5CA9168A2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3C2C9-7743-4789-87CB-6FFB03778413}" type="presOf" srcId="{1E6C5249-E4BA-FC4B-A319-FC5CA9168A21}" destId="{FAA0DE10-B8E0-654A-A523-95A45B3192E3}" srcOrd="0" destOrd="0" presId="urn:microsoft.com/office/officeart/2005/8/layout/venn1"/>
    <dgm:cxn modelId="{7ED8F5AB-3000-1341-9EC7-2FA0AAA9A204}" srcId="{B36501D8-38C0-CB41-A7A1-FC8956297A45}" destId="{52A03DBA-23B1-B948-9B65-CA6E5D50B327}" srcOrd="2" destOrd="0" parTransId="{83182178-DA55-AE48-9B70-4A8E3B6EA53E}" sibTransId="{74C584CB-846D-B744-8D41-F1031CE032DB}"/>
    <dgm:cxn modelId="{47787044-5EFB-CD46-AB52-09155F6C4CDF}" srcId="{B36501D8-38C0-CB41-A7A1-FC8956297A45}" destId="{2A440901-34CC-DB40-9472-CF79BEF1B0A4}" srcOrd="4" destOrd="0" parTransId="{C92E7276-AE14-2C48-8FDA-306CE198D7A3}" sibTransId="{B7035C97-B512-0C4F-A99E-0207CBBFB391}"/>
    <dgm:cxn modelId="{C5BAE817-C187-C447-A712-66A754276D5E}" srcId="{B36501D8-38C0-CB41-A7A1-FC8956297A45}" destId="{13A03B34-2356-C44C-85D2-2E06115CB926}" srcOrd="0" destOrd="0" parTransId="{E07DF501-EF6B-4B4F-947F-E30C8F8DD257}" sibTransId="{83B00FD0-0443-C34E-9226-68A5FA2BBBB6}"/>
    <dgm:cxn modelId="{FDB7BD61-14EC-0C46-9F94-52D873F2A503}" srcId="{B36501D8-38C0-CB41-A7A1-FC8956297A45}" destId="{A0B79C0D-C3F9-024D-B238-5345E39A2B50}" srcOrd="3" destOrd="0" parTransId="{0768DF91-D207-4145-9B4B-2EE07EA06975}" sibTransId="{D47FF03A-7CB6-4C47-83B3-B489F5C9079E}"/>
    <dgm:cxn modelId="{AC0309C6-78FD-B143-B0DC-197DC8A84C8A}" srcId="{B36501D8-38C0-CB41-A7A1-FC8956297A45}" destId="{1E6C5249-E4BA-FC4B-A319-FC5CA9168A21}" srcOrd="5" destOrd="0" parTransId="{C1B9893A-B23D-984E-AEFF-AD424E673017}" sibTransId="{E19F03CD-531C-DE43-B13D-74A42059246B}"/>
    <dgm:cxn modelId="{76A5D227-CCA7-494E-8161-E6B78D41BC49}" type="presOf" srcId="{B36501D8-38C0-CB41-A7A1-FC8956297A45}" destId="{42BC86A5-2601-EA44-A490-21D9727D26B9}" srcOrd="0" destOrd="0" presId="urn:microsoft.com/office/officeart/2005/8/layout/venn1"/>
    <dgm:cxn modelId="{C23810B4-241D-425B-9AEB-2CA7225C8573}" type="presOf" srcId="{52A03DBA-23B1-B948-9B65-CA6E5D50B327}" destId="{CC1926D8-CDD8-924D-A474-0EAA3C893880}" srcOrd="0" destOrd="0" presId="urn:microsoft.com/office/officeart/2005/8/layout/venn1"/>
    <dgm:cxn modelId="{AA3B5372-64F7-4AF4-BB39-CAC4A8FE147D}" type="presOf" srcId="{A0B79C0D-C3F9-024D-B238-5345E39A2B50}" destId="{981F6521-DFED-A245-B23E-9F0E5C072446}" srcOrd="0" destOrd="0" presId="urn:microsoft.com/office/officeart/2005/8/layout/venn1"/>
    <dgm:cxn modelId="{81B94EB3-0DFA-447E-BDB3-6983BCA28AFE}" type="presOf" srcId="{13A03B34-2356-C44C-85D2-2E06115CB926}" destId="{BE723564-2FC3-9048-B8BA-B57C115EE945}" srcOrd="0" destOrd="0" presId="urn:microsoft.com/office/officeart/2005/8/layout/venn1"/>
    <dgm:cxn modelId="{D4BD0322-EA10-40D2-9290-0A061ACFFD84}" type="presOf" srcId="{CE9AAD7B-1E81-F44B-A106-D11DF91B50B3}" destId="{49D8A84A-1667-DB48-B69E-15AECDEECA3A}" srcOrd="0" destOrd="0" presId="urn:microsoft.com/office/officeart/2005/8/layout/venn1"/>
    <dgm:cxn modelId="{EB404728-F33A-B94F-8C58-DABE407A6A61}" srcId="{B36501D8-38C0-CB41-A7A1-FC8956297A45}" destId="{CE9AAD7B-1E81-F44B-A106-D11DF91B50B3}" srcOrd="1" destOrd="0" parTransId="{2899E8D3-2B96-1045-A875-437D8A63365A}" sibTransId="{8E072FDA-3658-6F47-8957-2EEDF381F5EE}"/>
    <dgm:cxn modelId="{2D686793-A6C5-401C-8950-4A4302697B7C}" type="presOf" srcId="{2A440901-34CC-DB40-9472-CF79BEF1B0A4}" destId="{783E1492-0B53-BA4F-AF8D-766A93945051}" srcOrd="0" destOrd="0" presId="urn:microsoft.com/office/officeart/2005/8/layout/venn1"/>
    <dgm:cxn modelId="{B05F081A-F22A-4845-8662-041C1F11581D}" type="presParOf" srcId="{42BC86A5-2601-EA44-A490-21D9727D26B9}" destId="{BD52024C-2573-4549-BE67-20969DA8744B}" srcOrd="0" destOrd="0" presId="urn:microsoft.com/office/officeart/2005/8/layout/venn1"/>
    <dgm:cxn modelId="{7F952667-D57E-4E1B-A075-DBB7D5AB9327}" type="presParOf" srcId="{42BC86A5-2601-EA44-A490-21D9727D26B9}" destId="{BE723564-2FC3-9048-B8BA-B57C115EE945}" srcOrd="1" destOrd="0" presId="urn:microsoft.com/office/officeart/2005/8/layout/venn1"/>
    <dgm:cxn modelId="{F510623E-57C6-4805-A5A4-5EE520D3BE46}" type="presParOf" srcId="{42BC86A5-2601-EA44-A490-21D9727D26B9}" destId="{7D8424CD-EFCA-F64E-8FB1-5F51E111EEF8}" srcOrd="2" destOrd="0" presId="urn:microsoft.com/office/officeart/2005/8/layout/venn1"/>
    <dgm:cxn modelId="{68B89505-EFD1-4C24-B8F9-3285682D1320}" type="presParOf" srcId="{42BC86A5-2601-EA44-A490-21D9727D26B9}" destId="{49D8A84A-1667-DB48-B69E-15AECDEECA3A}" srcOrd="3" destOrd="0" presId="urn:microsoft.com/office/officeart/2005/8/layout/venn1"/>
    <dgm:cxn modelId="{A310920B-8FAB-4C12-BDEA-44FBF742D4B7}" type="presParOf" srcId="{42BC86A5-2601-EA44-A490-21D9727D26B9}" destId="{B43C8A43-88C9-FC40-857B-591B18045EC8}" srcOrd="4" destOrd="0" presId="urn:microsoft.com/office/officeart/2005/8/layout/venn1"/>
    <dgm:cxn modelId="{6FDC07E7-9B2E-4B26-85C0-E0070A8AFDF2}" type="presParOf" srcId="{42BC86A5-2601-EA44-A490-21D9727D26B9}" destId="{CC1926D8-CDD8-924D-A474-0EAA3C893880}" srcOrd="5" destOrd="0" presId="urn:microsoft.com/office/officeart/2005/8/layout/venn1"/>
    <dgm:cxn modelId="{F42A4100-CEA1-4D71-A432-390F68E68091}" type="presParOf" srcId="{42BC86A5-2601-EA44-A490-21D9727D26B9}" destId="{1E6729B2-00BB-974F-A811-9A9A4DA51A15}" srcOrd="6" destOrd="0" presId="urn:microsoft.com/office/officeart/2005/8/layout/venn1"/>
    <dgm:cxn modelId="{F4AD6C59-27E0-4285-A21F-34D2B06B6B6A}" type="presParOf" srcId="{42BC86A5-2601-EA44-A490-21D9727D26B9}" destId="{981F6521-DFED-A245-B23E-9F0E5C072446}" srcOrd="7" destOrd="0" presId="urn:microsoft.com/office/officeart/2005/8/layout/venn1"/>
    <dgm:cxn modelId="{05D6444F-9C30-4609-B850-C1286973DFD0}" type="presParOf" srcId="{42BC86A5-2601-EA44-A490-21D9727D26B9}" destId="{054A6EC0-1109-104F-A156-D79345CB2627}" srcOrd="8" destOrd="0" presId="urn:microsoft.com/office/officeart/2005/8/layout/venn1"/>
    <dgm:cxn modelId="{DCF2F9B5-FC1E-47BF-A7FB-DD82A0436913}" type="presParOf" srcId="{42BC86A5-2601-EA44-A490-21D9727D26B9}" destId="{783E1492-0B53-BA4F-AF8D-766A93945051}" srcOrd="9" destOrd="0" presId="urn:microsoft.com/office/officeart/2005/8/layout/venn1"/>
    <dgm:cxn modelId="{347CBC5C-21DB-45AA-AAEF-B6ECEF078AD4}" type="presParOf" srcId="{42BC86A5-2601-EA44-A490-21D9727D26B9}" destId="{314E5909-D70D-5C44-8821-57E8B1FECF0D}" srcOrd="10" destOrd="0" presId="urn:microsoft.com/office/officeart/2005/8/layout/venn1"/>
    <dgm:cxn modelId="{9193B5DF-2088-4821-AA04-FD67C52E6D71}" type="presParOf" srcId="{42BC86A5-2601-EA44-A490-21D9727D26B9}" destId="{FAA0DE10-B8E0-654A-A523-95A45B3192E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37A0F4-8724-7842-88C1-A81F767D8D5E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C2745-3F22-AB4A-B038-54996DDB5695}">
      <dgm:prSet phldrT="[Text]" custT="1"/>
      <dgm:spPr/>
      <dgm:t>
        <a:bodyPr/>
        <a:lstStyle/>
        <a:p>
          <a:r>
            <a:rPr lang="ar-IQ" sz="2400" dirty="0"/>
            <a:t>البنك المركزي</a:t>
          </a:r>
          <a:endParaRPr lang="en-US" sz="2400" dirty="0"/>
        </a:p>
      </dgm:t>
    </dgm:pt>
    <dgm:pt modelId="{01AD50A3-7792-B84D-BE5D-193F457A0711}" type="parTrans" cxnId="{B12D8D5C-D64A-6740-A01C-44B3EECD57CE}">
      <dgm:prSet/>
      <dgm:spPr/>
      <dgm:t>
        <a:bodyPr/>
        <a:lstStyle/>
        <a:p>
          <a:endParaRPr lang="en-US"/>
        </a:p>
      </dgm:t>
    </dgm:pt>
    <dgm:pt modelId="{4B43983F-756F-ED41-88F2-1917F5E434EA}" type="sibTrans" cxnId="{B12D8D5C-D64A-6740-A01C-44B3EECD57CE}">
      <dgm:prSet/>
      <dgm:spPr/>
      <dgm:t>
        <a:bodyPr/>
        <a:lstStyle/>
        <a:p>
          <a:endParaRPr lang="en-US"/>
        </a:p>
      </dgm:t>
    </dgm:pt>
    <dgm:pt modelId="{DF386036-882F-4D45-8B5D-F29AC89A3322}">
      <dgm:prSet phldrT="[Text]"/>
      <dgm:spPr/>
      <dgm:t>
        <a:bodyPr/>
        <a:lstStyle/>
        <a:p>
          <a:pPr rtl="1"/>
          <a:endParaRPr lang="en-US" dirty="0"/>
        </a:p>
      </dgm:t>
    </dgm:pt>
    <dgm:pt modelId="{623B595E-FA9C-994C-BF6F-1509A8CF0261}" type="parTrans" cxnId="{25870E07-2A41-7A45-B2D3-5F6ACDAEFC68}">
      <dgm:prSet/>
      <dgm:spPr/>
      <dgm:t>
        <a:bodyPr/>
        <a:lstStyle/>
        <a:p>
          <a:endParaRPr lang="en-US"/>
        </a:p>
      </dgm:t>
    </dgm:pt>
    <dgm:pt modelId="{F02BC5E7-66A6-B843-BAD6-E9EB5C1C10AE}" type="sibTrans" cxnId="{25870E07-2A41-7A45-B2D3-5F6ACDAEFC68}">
      <dgm:prSet/>
      <dgm:spPr/>
      <dgm:t>
        <a:bodyPr/>
        <a:lstStyle/>
        <a:p>
          <a:endParaRPr lang="en-US"/>
        </a:p>
      </dgm:t>
    </dgm:pt>
    <dgm:pt modelId="{DADB0A67-1F68-B242-9120-CA06D15C4822}">
      <dgm:prSet phldrT="[Text]"/>
      <dgm:spPr/>
      <dgm:t>
        <a:bodyPr/>
        <a:lstStyle/>
        <a:p>
          <a:pPr rtl="1"/>
          <a:endParaRPr lang="en-US" dirty="0"/>
        </a:p>
      </dgm:t>
    </dgm:pt>
    <dgm:pt modelId="{DE6BD787-9A1A-EF4F-A6B9-BC212416EE3F}" type="parTrans" cxnId="{CA99910C-C712-9742-B572-8D93060C3EF9}">
      <dgm:prSet/>
      <dgm:spPr/>
      <dgm:t>
        <a:bodyPr/>
        <a:lstStyle/>
        <a:p>
          <a:endParaRPr lang="en-US"/>
        </a:p>
      </dgm:t>
    </dgm:pt>
    <dgm:pt modelId="{6AB6A5E3-44AC-0F46-97BD-399FEF4BEB07}" type="sibTrans" cxnId="{CA99910C-C712-9742-B572-8D93060C3EF9}">
      <dgm:prSet/>
      <dgm:spPr/>
      <dgm:t>
        <a:bodyPr/>
        <a:lstStyle/>
        <a:p>
          <a:pPr rtl="0"/>
          <a:endParaRPr lang="en-US"/>
        </a:p>
      </dgm:t>
    </dgm:pt>
    <dgm:pt modelId="{9732E0B0-35DE-FE48-B55A-67C6685B6901}">
      <dgm:prSet phldrT="[Text]"/>
      <dgm:spPr/>
      <dgm:t>
        <a:bodyPr/>
        <a:lstStyle/>
        <a:p>
          <a:pPr rtl="1"/>
          <a:endParaRPr lang="en-US" dirty="0"/>
        </a:p>
      </dgm:t>
    </dgm:pt>
    <dgm:pt modelId="{70951EE9-C1C4-FF41-90AA-AF3E617A2E76}" type="parTrans" cxnId="{CB8E44B5-A15D-D941-BFE8-BCC40490572B}">
      <dgm:prSet/>
      <dgm:spPr/>
      <dgm:t>
        <a:bodyPr/>
        <a:lstStyle/>
        <a:p>
          <a:endParaRPr lang="en-US"/>
        </a:p>
      </dgm:t>
    </dgm:pt>
    <dgm:pt modelId="{427167EC-584E-9346-8BAB-B4C3F14F1AC8}" type="sibTrans" cxnId="{CB8E44B5-A15D-D941-BFE8-BCC40490572B}">
      <dgm:prSet/>
      <dgm:spPr/>
      <dgm:t>
        <a:bodyPr/>
        <a:lstStyle/>
        <a:p>
          <a:endParaRPr lang="en-US"/>
        </a:p>
      </dgm:t>
    </dgm:pt>
    <dgm:pt modelId="{F9904D32-1D66-3141-892A-B3972B3622BC}" type="pres">
      <dgm:prSet presAssocID="{B937A0F4-8724-7842-88C1-A81F767D8D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26A4AC-282E-EE40-992F-FB9FE63CF6DC}" type="pres">
      <dgm:prSet presAssocID="{B937A0F4-8724-7842-88C1-A81F767D8D5E}" presName="arrow" presStyleLbl="bgShp" presStyleIdx="0" presStyleCnt="1" custLinFactNeighborX="-990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75EC3F-9E2B-D040-B6C2-4CCA275EB958}" type="pres">
      <dgm:prSet presAssocID="{B937A0F4-8724-7842-88C1-A81F767D8D5E}" presName="points" presStyleCnt="0"/>
      <dgm:spPr/>
      <dgm:t>
        <a:bodyPr/>
        <a:lstStyle/>
        <a:p>
          <a:endParaRPr lang="en-US"/>
        </a:p>
      </dgm:t>
    </dgm:pt>
    <dgm:pt modelId="{E978D81E-35AE-9247-BE09-8B3DF776AC5D}" type="pres">
      <dgm:prSet presAssocID="{1A7C2745-3F22-AB4A-B038-54996DDB5695}" presName="compositeA" presStyleCnt="0"/>
      <dgm:spPr/>
      <dgm:t>
        <a:bodyPr/>
        <a:lstStyle/>
        <a:p>
          <a:endParaRPr lang="en-US"/>
        </a:p>
      </dgm:t>
    </dgm:pt>
    <dgm:pt modelId="{B8E3A2C0-7002-714D-BB6C-4C0394A6D6AC}" type="pres">
      <dgm:prSet presAssocID="{1A7C2745-3F22-AB4A-B038-54996DDB5695}" presName="textA" presStyleLbl="revTx" presStyleIdx="0" presStyleCnt="4" custScaleX="76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64CD4-6756-7940-A7FC-047750FC1394}" type="pres">
      <dgm:prSet presAssocID="{1A7C2745-3F22-AB4A-B038-54996DDB5695}" presName="circleA" presStyleLbl="node1" presStyleIdx="0" presStyleCnt="4" custScaleX="145385" custScaleY="145385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C0BF01D8-8E00-8846-9240-34FEC7B881E6}" type="pres">
      <dgm:prSet presAssocID="{1A7C2745-3F22-AB4A-B038-54996DDB5695}" presName="spaceA" presStyleCnt="0"/>
      <dgm:spPr/>
      <dgm:t>
        <a:bodyPr/>
        <a:lstStyle/>
        <a:p>
          <a:endParaRPr lang="en-US"/>
        </a:p>
      </dgm:t>
    </dgm:pt>
    <dgm:pt modelId="{C01F6120-56B3-6740-A472-57979426C74E}" type="pres">
      <dgm:prSet presAssocID="{4B43983F-756F-ED41-88F2-1917F5E434EA}" presName="space" presStyleCnt="0"/>
      <dgm:spPr/>
      <dgm:t>
        <a:bodyPr/>
        <a:lstStyle/>
        <a:p>
          <a:endParaRPr lang="en-US"/>
        </a:p>
      </dgm:t>
    </dgm:pt>
    <dgm:pt modelId="{DACA71E2-BBF4-644C-B63C-B93FF0394EAF}" type="pres">
      <dgm:prSet presAssocID="{DF386036-882F-4D45-8B5D-F29AC89A3322}" presName="compositeB" presStyleCnt="0"/>
      <dgm:spPr/>
      <dgm:t>
        <a:bodyPr/>
        <a:lstStyle/>
        <a:p>
          <a:endParaRPr lang="en-US"/>
        </a:p>
      </dgm:t>
    </dgm:pt>
    <dgm:pt modelId="{03304526-13C8-A24A-8CAA-EBF6D8672D78}" type="pres">
      <dgm:prSet presAssocID="{DF386036-882F-4D45-8B5D-F29AC89A3322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996D6-30FE-564E-B599-AF1C7507F60B}" type="pres">
      <dgm:prSet presAssocID="{DF386036-882F-4D45-8B5D-F29AC89A3322}" presName="circleB" presStyleLbl="node1" presStyleIdx="1" presStyleCnt="4" custScaleX="145385" custScaleY="145385" custLinFactX="-135899" custLinFactNeighborX="-200000" custLinFactNeighborY="8737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2384E86-951F-AC4A-AB54-9EA96981FDA1}" type="pres">
      <dgm:prSet presAssocID="{DF386036-882F-4D45-8B5D-F29AC89A3322}" presName="spaceB" presStyleCnt="0"/>
      <dgm:spPr/>
      <dgm:t>
        <a:bodyPr/>
        <a:lstStyle/>
        <a:p>
          <a:endParaRPr lang="en-US"/>
        </a:p>
      </dgm:t>
    </dgm:pt>
    <dgm:pt modelId="{36E48231-BC21-2447-9F37-D893FF0AF6D0}" type="pres">
      <dgm:prSet presAssocID="{F02BC5E7-66A6-B843-BAD6-E9EB5C1C10AE}" presName="space" presStyleCnt="0"/>
      <dgm:spPr/>
      <dgm:t>
        <a:bodyPr/>
        <a:lstStyle/>
        <a:p>
          <a:endParaRPr lang="en-US"/>
        </a:p>
      </dgm:t>
    </dgm:pt>
    <dgm:pt modelId="{7C5B4402-D432-4E49-BA8F-522427623A93}" type="pres">
      <dgm:prSet presAssocID="{DADB0A67-1F68-B242-9120-CA06D15C4822}" presName="compositeA" presStyleCnt="0"/>
      <dgm:spPr/>
      <dgm:t>
        <a:bodyPr/>
        <a:lstStyle/>
        <a:p>
          <a:endParaRPr lang="en-US"/>
        </a:p>
      </dgm:t>
    </dgm:pt>
    <dgm:pt modelId="{6C271054-B7F0-524B-8F9F-7EFBF4573967}" type="pres">
      <dgm:prSet presAssocID="{DADB0A67-1F68-B242-9120-CA06D15C4822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15826-8F04-974A-B93E-593475896AFC}" type="pres">
      <dgm:prSet presAssocID="{DADB0A67-1F68-B242-9120-CA06D15C4822}" presName="circleA" presStyleLbl="node1" presStyleIdx="2" presStyleCnt="4" custScaleX="145385" custScaleY="145385" custLinFactX="53873" custLinFactNeighborX="100000" custLinFactNeighborY="2327"/>
      <dgm:spPr>
        <a:prstGeom prst="ellipse">
          <a:avLst/>
        </a:prstGeom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46D1F89-8747-F14E-865C-3C472B8956A7}" type="pres">
      <dgm:prSet presAssocID="{DADB0A67-1F68-B242-9120-CA06D15C4822}" presName="spaceA" presStyleCnt="0"/>
      <dgm:spPr/>
      <dgm:t>
        <a:bodyPr/>
        <a:lstStyle/>
        <a:p>
          <a:endParaRPr lang="en-US"/>
        </a:p>
      </dgm:t>
    </dgm:pt>
    <dgm:pt modelId="{E0CC7307-30A5-274B-80BA-4D353FD3D569}" type="pres">
      <dgm:prSet presAssocID="{6AB6A5E3-44AC-0F46-97BD-399FEF4BEB07}" presName="space" presStyleCnt="0"/>
      <dgm:spPr/>
      <dgm:t>
        <a:bodyPr/>
        <a:lstStyle/>
        <a:p>
          <a:endParaRPr lang="en-US"/>
        </a:p>
      </dgm:t>
    </dgm:pt>
    <dgm:pt modelId="{A43E892F-01CD-1C40-9E3D-72A1A28BCBB9}" type="pres">
      <dgm:prSet presAssocID="{9732E0B0-35DE-FE48-B55A-67C6685B6901}" presName="compositeB" presStyleCnt="0"/>
      <dgm:spPr/>
      <dgm:t>
        <a:bodyPr/>
        <a:lstStyle/>
        <a:p>
          <a:endParaRPr lang="en-US"/>
        </a:p>
      </dgm:t>
    </dgm:pt>
    <dgm:pt modelId="{8FDA7AA6-7761-FD4F-9442-513A5400D913}" type="pres">
      <dgm:prSet presAssocID="{9732E0B0-35DE-FE48-B55A-67C6685B6901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84CB0-0454-E346-8BE8-F171E72C6AA5}" type="pres">
      <dgm:prSet presAssocID="{9732E0B0-35DE-FE48-B55A-67C6685B6901}" presName="circleB" presStyleLbl="node1" presStyleIdx="3" presStyleCnt="4" custScaleX="145385" custScaleY="145385" custLinFactX="-53283" custLinFactNeighborX="-100000" custLinFactNeighborY="-6096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DBA5D10-F2EA-6749-BE6E-BF849AA09BE6}" type="pres">
      <dgm:prSet presAssocID="{9732E0B0-35DE-FE48-B55A-67C6685B6901}" presName="spaceB" presStyleCnt="0"/>
      <dgm:spPr/>
      <dgm:t>
        <a:bodyPr/>
        <a:lstStyle/>
        <a:p>
          <a:endParaRPr lang="en-US"/>
        </a:p>
      </dgm:t>
    </dgm:pt>
  </dgm:ptLst>
  <dgm:cxnLst>
    <dgm:cxn modelId="{CA99910C-C712-9742-B572-8D93060C3EF9}" srcId="{B937A0F4-8724-7842-88C1-A81F767D8D5E}" destId="{DADB0A67-1F68-B242-9120-CA06D15C4822}" srcOrd="2" destOrd="0" parTransId="{DE6BD787-9A1A-EF4F-A6B9-BC212416EE3F}" sibTransId="{6AB6A5E3-44AC-0F46-97BD-399FEF4BEB07}"/>
    <dgm:cxn modelId="{25870E07-2A41-7A45-B2D3-5F6ACDAEFC68}" srcId="{B937A0F4-8724-7842-88C1-A81F767D8D5E}" destId="{DF386036-882F-4D45-8B5D-F29AC89A3322}" srcOrd="1" destOrd="0" parTransId="{623B595E-FA9C-994C-BF6F-1509A8CF0261}" sibTransId="{F02BC5E7-66A6-B843-BAD6-E9EB5C1C10AE}"/>
    <dgm:cxn modelId="{630164B8-B26E-4AC8-AC70-C89DC39794FD}" type="presOf" srcId="{B937A0F4-8724-7842-88C1-A81F767D8D5E}" destId="{F9904D32-1D66-3141-892A-B3972B3622BC}" srcOrd="0" destOrd="0" presId="urn:microsoft.com/office/officeart/2005/8/layout/hProcess11"/>
    <dgm:cxn modelId="{CB8E44B5-A15D-D941-BFE8-BCC40490572B}" srcId="{B937A0F4-8724-7842-88C1-A81F767D8D5E}" destId="{9732E0B0-35DE-FE48-B55A-67C6685B6901}" srcOrd="3" destOrd="0" parTransId="{70951EE9-C1C4-FF41-90AA-AF3E617A2E76}" sibTransId="{427167EC-584E-9346-8BAB-B4C3F14F1AC8}"/>
    <dgm:cxn modelId="{7CB937AB-AEC0-4A42-BE8B-95C704524EF8}" type="presOf" srcId="{1A7C2745-3F22-AB4A-B038-54996DDB5695}" destId="{B8E3A2C0-7002-714D-BB6C-4C0394A6D6AC}" srcOrd="0" destOrd="0" presId="urn:microsoft.com/office/officeart/2005/8/layout/hProcess11"/>
    <dgm:cxn modelId="{497A42A6-3C79-47DA-A613-9558B0C2DC29}" type="presOf" srcId="{DADB0A67-1F68-B242-9120-CA06D15C4822}" destId="{6C271054-B7F0-524B-8F9F-7EFBF4573967}" srcOrd="0" destOrd="0" presId="urn:microsoft.com/office/officeart/2005/8/layout/hProcess11"/>
    <dgm:cxn modelId="{094E868D-A7C2-400C-9371-5231727D3D08}" type="presOf" srcId="{DF386036-882F-4D45-8B5D-F29AC89A3322}" destId="{03304526-13C8-A24A-8CAA-EBF6D8672D78}" srcOrd="0" destOrd="0" presId="urn:microsoft.com/office/officeart/2005/8/layout/hProcess11"/>
    <dgm:cxn modelId="{B12D8D5C-D64A-6740-A01C-44B3EECD57CE}" srcId="{B937A0F4-8724-7842-88C1-A81F767D8D5E}" destId="{1A7C2745-3F22-AB4A-B038-54996DDB5695}" srcOrd="0" destOrd="0" parTransId="{01AD50A3-7792-B84D-BE5D-193F457A0711}" sibTransId="{4B43983F-756F-ED41-88F2-1917F5E434EA}"/>
    <dgm:cxn modelId="{EB1D6AFC-6DCA-48F2-8FC1-732B647263AC}" type="presOf" srcId="{9732E0B0-35DE-FE48-B55A-67C6685B6901}" destId="{8FDA7AA6-7761-FD4F-9442-513A5400D913}" srcOrd="0" destOrd="0" presId="urn:microsoft.com/office/officeart/2005/8/layout/hProcess11"/>
    <dgm:cxn modelId="{194A099A-B7E0-46D9-95FA-C88A111A5084}" type="presParOf" srcId="{F9904D32-1D66-3141-892A-B3972B3622BC}" destId="{1F26A4AC-282E-EE40-992F-FB9FE63CF6DC}" srcOrd="0" destOrd="0" presId="urn:microsoft.com/office/officeart/2005/8/layout/hProcess11"/>
    <dgm:cxn modelId="{0685772D-137B-4756-A0D6-D444120F0D2E}" type="presParOf" srcId="{F9904D32-1D66-3141-892A-B3972B3622BC}" destId="{3D75EC3F-9E2B-D040-B6C2-4CCA275EB958}" srcOrd="1" destOrd="0" presId="urn:microsoft.com/office/officeart/2005/8/layout/hProcess11"/>
    <dgm:cxn modelId="{72A4D002-BC68-4817-A26D-409C921FF1F2}" type="presParOf" srcId="{3D75EC3F-9E2B-D040-B6C2-4CCA275EB958}" destId="{E978D81E-35AE-9247-BE09-8B3DF776AC5D}" srcOrd="0" destOrd="0" presId="urn:microsoft.com/office/officeart/2005/8/layout/hProcess11"/>
    <dgm:cxn modelId="{C82D4227-0B90-45D9-9C14-9C62F62058F6}" type="presParOf" srcId="{E978D81E-35AE-9247-BE09-8B3DF776AC5D}" destId="{B8E3A2C0-7002-714D-BB6C-4C0394A6D6AC}" srcOrd="0" destOrd="0" presId="urn:microsoft.com/office/officeart/2005/8/layout/hProcess11"/>
    <dgm:cxn modelId="{56989829-1FB9-4E21-A9AE-E7D7E1ECFC63}" type="presParOf" srcId="{E978D81E-35AE-9247-BE09-8B3DF776AC5D}" destId="{2FE64CD4-6756-7940-A7FC-047750FC1394}" srcOrd="1" destOrd="0" presId="urn:microsoft.com/office/officeart/2005/8/layout/hProcess11"/>
    <dgm:cxn modelId="{7BEBE499-9822-4B6A-9BB4-2CEE4D871D07}" type="presParOf" srcId="{E978D81E-35AE-9247-BE09-8B3DF776AC5D}" destId="{C0BF01D8-8E00-8846-9240-34FEC7B881E6}" srcOrd="2" destOrd="0" presId="urn:microsoft.com/office/officeart/2005/8/layout/hProcess11"/>
    <dgm:cxn modelId="{40313E72-EE64-4B61-A29B-318C204B54CA}" type="presParOf" srcId="{3D75EC3F-9E2B-D040-B6C2-4CCA275EB958}" destId="{C01F6120-56B3-6740-A472-57979426C74E}" srcOrd="1" destOrd="0" presId="urn:microsoft.com/office/officeart/2005/8/layout/hProcess11"/>
    <dgm:cxn modelId="{016F4F54-7930-48FA-8B09-D76EEAAEEE97}" type="presParOf" srcId="{3D75EC3F-9E2B-D040-B6C2-4CCA275EB958}" destId="{DACA71E2-BBF4-644C-B63C-B93FF0394EAF}" srcOrd="2" destOrd="0" presId="urn:microsoft.com/office/officeart/2005/8/layout/hProcess11"/>
    <dgm:cxn modelId="{219C2F4A-6F34-4BAD-8A72-F60C98137E2A}" type="presParOf" srcId="{DACA71E2-BBF4-644C-B63C-B93FF0394EAF}" destId="{03304526-13C8-A24A-8CAA-EBF6D8672D78}" srcOrd="0" destOrd="0" presId="urn:microsoft.com/office/officeart/2005/8/layout/hProcess11"/>
    <dgm:cxn modelId="{43A0B777-4E4A-4117-9210-8C7B9F76F230}" type="presParOf" srcId="{DACA71E2-BBF4-644C-B63C-B93FF0394EAF}" destId="{9FD996D6-30FE-564E-B599-AF1C7507F60B}" srcOrd="1" destOrd="0" presId="urn:microsoft.com/office/officeart/2005/8/layout/hProcess11"/>
    <dgm:cxn modelId="{6449D779-FA64-448B-B07C-E956AB3E74D4}" type="presParOf" srcId="{DACA71E2-BBF4-644C-B63C-B93FF0394EAF}" destId="{32384E86-951F-AC4A-AB54-9EA96981FDA1}" srcOrd="2" destOrd="0" presId="urn:microsoft.com/office/officeart/2005/8/layout/hProcess11"/>
    <dgm:cxn modelId="{29D7D10B-2D3E-4B9F-AB09-AC432A0E3FAC}" type="presParOf" srcId="{3D75EC3F-9E2B-D040-B6C2-4CCA275EB958}" destId="{36E48231-BC21-2447-9F37-D893FF0AF6D0}" srcOrd="3" destOrd="0" presId="urn:microsoft.com/office/officeart/2005/8/layout/hProcess11"/>
    <dgm:cxn modelId="{60C191A1-BC96-44CC-B919-EA546025B382}" type="presParOf" srcId="{3D75EC3F-9E2B-D040-B6C2-4CCA275EB958}" destId="{7C5B4402-D432-4E49-BA8F-522427623A93}" srcOrd="4" destOrd="0" presId="urn:microsoft.com/office/officeart/2005/8/layout/hProcess11"/>
    <dgm:cxn modelId="{87131389-3435-49F4-9152-6CA2A95D0733}" type="presParOf" srcId="{7C5B4402-D432-4E49-BA8F-522427623A93}" destId="{6C271054-B7F0-524B-8F9F-7EFBF4573967}" srcOrd="0" destOrd="0" presId="urn:microsoft.com/office/officeart/2005/8/layout/hProcess11"/>
    <dgm:cxn modelId="{E9343A00-0867-419C-9A97-168FF1F680DF}" type="presParOf" srcId="{7C5B4402-D432-4E49-BA8F-522427623A93}" destId="{41615826-8F04-974A-B93E-593475896AFC}" srcOrd="1" destOrd="0" presId="urn:microsoft.com/office/officeart/2005/8/layout/hProcess11"/>
    <dgm:cxn modelId="{9D2DCA5B-D39B-434C-A79A-4652148DEB3D}" type="presParOf" srcId="{7C5B4402-D432-4E49-BA8F-522427623A93}" destId="{E46D1F89-8747-F14E-865C-3C472B8956A7}" srcOrd="2" destOrd="0" presId="urn:microsoft.com/office/officeart/2005/8/layout/hProcess11"/>
    <dgm:cxn modelId="{0E8EE967-5062-4B18-8BA2-7DD1A34BE29B}" type="presParOf" srcId="{3D75EC3F-9E2B-D040-B6C2-4CCA275EB958}" destId="{E0CC7307-30A5-274B-80BA-4D353FD3D569}" srcOrd="5" destOrd="0" presId="urn:microsoft.com/office/officeart/2005/8/layout/hProcess11"/>
    <dgm:cxn modelId="{8FB7E4A5-C0F8-407B-9611-364AFA7582D8}" type="presParOf" srcId="{3D75EC3F-9E2B-D040-B6C2-4CCA275EB958}" destId="{A43E892F-01CD-1C40-9E3D-72A1A28BCBB9}" srcOrd="6" destOrd="0" presId="urn:microsoft.com/office/officeart/2005/8/layout/hProcess11"/>
    <dgm:cxn modelId="{A0B5D4EB-7C5A-4527-861F-82374BC97241}" type="presParOf" srcId="{A43E892F-01CD-1C40-9E3D-72A1A28BCBB9}" destId="{8FDA7AA6-7761-FD4F-9442-513A5400D913}" srcOrd="0" destOrd="0" presId="urn:microsoft.com/office/officeart/2005/8/layout/hProcess11"/>
    <dgm:cxn modelId="{E4F88A57-A408-4189-8AEA-29CDF5187165}" type="presParOf" srcId="{A43E892F-01CD-1C40-9E3D-72A1A28BCBB9}" destId="{BBE84CB0-0454-E346-8BE8-F171E72C6AA5}" srcOrd="1" destOrd="0" presId="urn:microsoft.com/office/officeart/2005/8/layout/hProcess11"/>
    <dgm:cxn modelId="{23B8BF5B-C6D9-4A4F-9016-026E5E3AA967}" type="presParOf" srcId="{A43E892F-01CD-1C40-9E3D-72A1A28BCBB9}" destId="{3DBA5D10-F2EA-6749-BE6E-BF849AA09B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2CEAC2-0E30-594E-9016-6476B9F24B66}" type="doc">
      <dgm:prSet loTypeId="urn:microsoft.com/office/officeart/2008/layout/RadialCluster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18923E-BBE6-CF40-B551-544084E03B9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r>
            <a:rPr lang="ar-IQ" sz="2800" dirty="0"/>
            <a:t>المقسم الوطني</a:t>
          </a:r>
          <a:endParaRPr lang="en-US" sz="2800" dirty="0"/>
        </a:p>
      </dgm:t>
    </dgm:pt>
    <dgm:pt modelId="{5D26CB25-7CB2-2349-A46B-1D3034B60BEB}" type="parTrans" cxnId="{B4BC7192-3BAB-BF47-9007-7163C8A4A0F9}">
      <dgm:prSet/>
      <dgm:spPr/>
      <dgm:t>
        <a:bodyPr/>
        <a:lstStyle/>
        <a:p>
          <a:endParaRPr lang="en-US"/>
        </a:p>
      </dgm:t>
    </dgm:pt>
    <dgm:pt modelId="{5CF11468-78C9-6B46-9A03-77F1AB94718E}" type="sibTrans" cxnId="{B4BC7192-3BAB-BF47-9007-7163C8A4A0F9}">
      <dgm:prSet/>
      <dgm:spPr/>
      <dgm:t>
        <a:bodyPr/>
        <a:lstStyle/>
        <a:p>
          <a:endParaRPr lang="en-US"/>
        </a:p>
      </dgm:t>
    </dgm:pt>
    <dgm:pt modelId="{AE305F8D-509B-8146-A1E7-46682FFDC92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r>
            <a:rPr lang="ar-IQ" dirty="0" smtClean="0"/>
            <a:t>المصارف والشركات  المحصلة</a:t>
          </a:r>
          <a:endParaRPr lang="ar-SA" dirty="0"/>
        </a:p>
      </dgm:t>
    </dgm:pt>
    <dgm:pt modelId="{21C9F4F2-D6E0-AF4C-AA8D-C9515FFCC509}" type="sibTrans" cxnId="{F47CEDAA-77CC-E847-A897-AB7E95EC91DB}">
      <dgm:prSet/>
      <dgm:spPr/>
      <dgm:t>
        <a:bodyPr/>
        <a:lstStyle/>
        <a:p>
          <a:pPr rtl="1"/>
          <a:endParaRPr lang="en-US"/>
        </a:p>
      </dgm:t>
    </dgm:pt>
    <dgm:pt modelId="{33B54019-0361-D34C-9B76-168FD7440A0E}" type="parTrans" cxnId="{F47CEDAA-77CC-E847-A897-AB7E95EC91DB}">
      <dgm:prSet/>
      <dgm:spPr/>
      <dgm:t>
        <a:bodyPr/>
        <a:lstStyle/>
        <a:p>
          <a:endParaRPr lang="en-US"/>
        </a:p>
      </dgm:t>
    </dgm:pt>
    <dgm:pt modelId="{DE838106-40E3-4847-84DE-699ED751D15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r>
            <a:rPr lang="ar-IQ" dirty="0"/>
            <a:t>المصارف المصدرة</a:t>
          </a:r>
          <a:endParaRPr lang="ar-SA" dirty="0"/>
        </a:p>
      </dgm:t>
    </dgm:pt>
    <dgm:pt modelId="{3C46035B-C891-E442-9E70-3A627632A0B4}" type="sibTrans" cxnId="{DB61A231-600E-1D46-B650-15375786DDDA}">
      <dgm:prSet/>
      <dgm:spPr/>
      <dgm:t>
        <a:bodyPr/>
        <a:lstStyle/>
        <a:p>
          <a:pPr rtl="1"/>
          <a:endParaRPr lang="en-US"/>
        </a:p>
      </dgm:t>
    </dgm:pt>
    <dgm:pt modelId="{C1DE8E54-C15C-6F41-9B77-EED13CDB9A04}" type="parTrans" cxnId="{DB61A231-600E-1D46-B650-15375786DDDA}">
      <dgm:prSet/>
      <dgm:spPr/>
      <dgm:t>
        <a:bodyPr/>
        <a:lstStyle/>
        <a:p>
          <a:endParaRPr lang="en-US"/>
        </a:p>
      </dgm:t>
    </dgm:pt>
    <dgm:pt modelId="{23F605B4-CD04-2E46-A75F-B75E3950AEC5}" type="pres">
      <dgm:prSet presAssocID="{972CEAC2-0E30-594E-9016-6476B9F24B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8B92156-1490-0C45-8FDB-A4C99D99CACD}" type="pres">
      <dgm:prSet presAssocID="{2918923E-BBE6-CF40-B551-544084E03B92}" presName="singleCycle" presStyleCnt="0"/>
      <dgm:spPr/>
    </dgm:pt>
    <dgm:pt modelId="{D05D1696-4D7C-F348-A6CE-323845EDB5EC}" type="pres">
      <dgm:prSet presAssocID="{2918923E-BBE6-CF40-B551-544084E03B92}" presName="singleCenter" presStyleLbl="node1" presStyleIdx="0" presStyleCnt="3" custScaleX="109949" custScaleY="117452" custLinFactNeighborX="1226" custLinFactNeighborY="-4029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44018FB-E848-EE4E-B541-D0B2B90DB8D3}" type="pres">
      <dgm:prSet presAssocID="{C1DE8E54-C15C-6F41-9B77-EED13CDB9A04}" presName="Name56" presStyleLbl="parChTrans1D2" presStyleIdx="0" presStyleCnt="2"/>
      <dgm:spPr/>
      <dgm:t>
        <a:bodyPr/>
        <a:lstStyle/>
        <a:p>
          <a:endParaRPr lang="en-US"/>
        </a:p>
      </dgm:t>
    </dgm:pt>
    <dgm:pt modelId="{B1C76FDD-F82D-6748-9C7B-497B9FDC4BA4}" type="pres">
      <dgm:prSet presAssocID="{DE838106-40E3-4847-84DE-699ED751D156}" presName="text0" presStyleLbl="node1" presStyleIdx="1" presStyleCnt="3" custScaleX="158098" custScaleY="192530" custRadScaleRad="142068" custRadScaleInc="-93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20586-8A65-6048-A827-378BB8E280E5}" type="pres">
      <dgm:prSet presAssocID="{33B54019-0361-D34C-9B76-168FD7440A0E}" presName="Name56" presStyleLbl="parChTrans1D2" presStyleIdx="1" presStyleCnt="2"/>
      <dgm:spPr/>
      <dgm:t>
        <a:bodyPr/>
        <a:lstStyle/>
        <a:p>
          <a:endParaRPr lang="en-US"/>
        </a:p>
      </dgm:t>
    </dgm:pt>
    <dgm:pt modelId="{0C53DCEC-6EF6-6648-AB64-B90F7CD9D245}" type="pres">
      <dgm:prSet presAssocID="{AE305F8D-509B-8146-A1E7-46682FFDC92A}" presName="text0" presStyleLbl="node1" presStyleIdx="2" presStyleCnt="3" custScaleX="169971" custScaleY="203611" custRadScaleRad="139641" custRadScaleInc="-10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2ACE1-16B9-4B7F-806B-6ACE08C7A9CE}" type="presOf" srcId="{DE838106-40E3-4847-84DE-699ED751D156}" destId="{B1C76FDD-F82D-6748-9C7B-497B9FDC4BA4}" srcOrd="0" destOrd="0" presId="urn:microsoft.com/office/officeart/2008/layout/RadialCluster"/>
    <dgm:cxn modelId="{717B55E3-91D4-435F-BC7E-7821A6D583E5}" type="presOf" srcId="{33B54019-0361-D34C-9B76-168FD7440A0E}" destId="{11420586-8A65-6048-A827-378BB8E280E5}" srcOrd="0" destOrd="0" presId="urn:microsoft.com/office/officeart/2008/layout/RadialCluster"/>
    <dgm:cxn modelId="{F47CEDAA-77CC-E847-A897-AB7E95EC91DB}" srcId="{2918923E-BBE6-CF40-B551-544084E03B92}" destId="{AE305F8D-509B-8146-A1E7-46682FFDC92A}" srcOrd="1" destOrd="0" parTransId="{33B54019-0361-D34C-9B76-168FD7440A0E}" sibTransId="{21C9F4F2-D6E0-AF4C-AA8D-C9515FFCC509}"/>
    <dgm:cxn modelId="{9C19F1A2-CFA0-478D-9BB2-432EE3783555}" type="presOf" srcId="{972CEAC2-0E30-594E-9016-6476B9F24B66}" destId="{23F605B4-CD04-2E46-A75F-B75E3950AEC5}" srcOrd="0" destOrd="0" presId="urn:microsoft.com/office/officeart/2008/layout/RadialCluster"/>
    <dgm:cxn modelId="{7E36844C-2907-462A-A58A-0F1B201D4019}" type="presOf" srcId="{C1DE8E54-C15C-6F41-9B77-EED13CDB9A04}" destId="{E44018FB-E848-EE4E-B541-D0B2B90DB8D3}" srcOrd="0" destOrd="0" presId="urn:microsoft.com/office/officeart/2008/layout/RadialCluster"/>
    <dgm:cxn modelId="{DB61A231-600E-1D46-B650-15375786DDDA}" srcId="{2918923E-BBE6-CF40-B551-544084E03B92}" destId="{DE838106-40E3-4847-84DE-699ED751D156}" srcOrd="0" destOrd="0" parTransId="{C1DE8E54-C15C-6F41-9B77-EED13CDB9A04}" sibTransId="{3C46035B-C891-E442-9E70-3A627632A0B4}"/>
    <dgm:cxn modelId="{73428E1C-0CEE-4469-AA9D-53A811A7EA4E}" type="presOf" srcId="{AE305F8D-509B-8146-A1E7-46682FFDC92A}" destId="{0C53DCEC-6EF6-6648-AB64-B90F7CD9D245}" srcOrd="0" destOrd="0" presId="urn:microsoft.com/office/officeart/2008/layout/RadialCluster"/>
    <dgm:cxn modelId="{B4BC7192-3BAB-BF47-9007-7163C8A4A0F9}" srcId="{972CEAC2-0E30-594E-9016-6476B9F24B66}" destId="{2918923E-BBE6-CF40-B551-544084E03B92}" srcOrd="0" destOrd="0" parTransId="{5D26CB25-7CB2-2349-A46B-1D3034B60BEB}" sibTransId="{5CF11468-78C9-6B46-9A03-77F1AB94718E}"/>
    <dgm:cxn modelId="{56DA998F-6166-418D-A4B8-BE2A98D57022}" type="presOf" srcId="{2918923E-BBE6-CF40-B551-544084E03B92}" destId="{D05D1696-4D7C-F348-A6CE-323845EDB5EC}" srcOrd="0" destOrd="0" presId="urn:microsoft.com/office/officeart/2008/layout/RadialCluster"/>
    <dgm:cxn modelId="{4432D177-303A-4CEE-A5E7-DDF00670DF6C}" type="presParOf" srcId="{23F605B4-CD04-2E46-A75F-B75E3950AEC5}" destId="{98B92156-1490-0C45-8FDB-A4C99D99CACD}" srcOrd="0" destOrd="0" presId="urn:microsoft.com/office/officeart/2008/layout/RadialCluster"/>
    <dgm:cxn modelId="{C08F9197-9FED-47AC-A026-9955E2976ADF}" type="presParOf" srcId="{98B92156-1490-0C45-8FDB-A4C99D99CACD}" destId="{D05D1696-4D7C-F348-A6CE-323845EDB5EC}" srcOrd="0" destOrd="0" presId="urn:microsoft.com/office/officeart/2008/layout/RadialCluster"/>
    <dgm:cxn modelId="{2FBBC738-2571-4B83-8169-2A67BCDFA807}" type="presParOf" srcId="{98B92156-1490-0C45-8FDB-A4C99D99CACD}" destId="{E44018FB-E848-EE4E-B541-D0B2B90DB8D3}" srcOrd="1" destOrd="0" presId="urn:microsoft.com/office/officeart/2008/layout/RadialCluster"/>
    <dgm:cxn modelId="{68ECFEE8-E2A9-4EC6-ADB8-8D2DD5DAAC8D}" type="presParOf" srcId="{98B92156-1490-0C45-8FDB-A4C99D99CACD}" destId="{B1C76FDD-F82D-6748-9C7B-497B9FDC4BA4}" srcOrd="2" destOrd="0" presId="urn:microsoft.com/office/officeart/2008/layout/RadialCluster"/>
    <dgm:cxn modelId="{947DE5BF-6658-49EC-A958-2CBC676E5C31}" type="presParOf" srcId="{98B92156-1490-0C45-8FDB-A4C99D99CACD}" destId="{11420586-8A65-6048-A827-378BB8E280E5}" srcOrd="3" destOrd="0" presId="urn:microsoft.com/office/officeart/2008/layout/RadialCluster"/>
    <dgm:cxn modelId="{1B1CA1BA-1C64-4B48-A210-758E1CEFF65A}" type="presParOf" srcId="{98B92156-1490-0C45-8FDB-A4C99D99CACD}" destId="{0C53DCEC-6EF6-6648-AB64-B90F7CD9D24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FCB5B-8688-BC40-8D18-5385128C14E6}">
      <dsp:nvSpPr>
        <dsp:cNvPr id="0" name=""/>
        <dsp:cNvSpPr/>
      </dsp:nvSpPr>
      <dsp:spPr>
        <a:xfrm>
          <a:off x="3571" y="0"/>
          <a:ext cx="1952115" cy="46730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/>
            <a:t>فتح الحساب المصرفي المرتبط بالخدمات المصرفية الأخرى</a:t>
          </a:r>
          <a:endParaRPr lang="en-US" sz="2800" kern="1200" dirty="0"/>
        </a:p>
      </dsp:txBody>
      <dsp:txXfrm>
        <a:off x="3571" y="0"/>
        <a:ext cx="1952115" cy="1401921"/>
      </dsp:txXfrm>
    </dsp:sp>
    <dsp:sp modelId="{7E1E344C-D866-431D-B74B-21DABA785DE4}">
      <dsp:nvSpPr>
        <dsp:cNvPr id="0" name=""/>
        <dsp:cNvSpPr/>
      </dsp:nvSpPr>
      <dsp:spPr>
        <a:xfrm>
          <a:off x="2102095" y="0"/>
          <a:ext cx="1952115" cy="46730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/>
            <a:t>تناقل بيانات الرواتب من خلال نظام المدفوعات وخلال ملف الكتروني على أساس تفصيلي يتضمن الرقم الوظيفي</a:t>
          </a:r>
          <a:endParaRPr lang="en-US" sz="2800" kern="1200" dirty="0"/>
        </a:p>
      </dsp:txBody>
      <dsp:txXfrm>
        <a:off x="2102095" y="0"/>
        <a:ext cx="1952115" cy="1401921"/>
      </dsp:txXfrm>
    </dsp:sp>
    <dsp:sp modelId="{E155EC00-AE00-8F47-AFE3-E435904AAA47}">
      <dsp:nvSpPr>
        <dsp:cNvPr id="0" name=""/>
        <dsp:cNvSpPr/>
      </dsp:nvSpPr>
      <dsp:spPr>
        <a:xfrm>
          <a:off x="4202611" y="0"/>
          <a:ext cx="1952115" cy="46730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/>
            <a:t>تحديد الأجور والعمولات من خلال تعليمات البنك المركزي</a:t>
          </a:r>
          <a:endParaRPr lang="en-US" sz="2800" kern="1200" dirty="0"/>
        </a:p>
      </dsp:txBody>
      <dsp:txXfrm>
        <a:off x="4202611" y="0"/>
        <a:ext cx="1952115" cy="1401921"/>
      </dsp:txXfrm>
    </dsp:sp>
    <dsp:sp modelId="{EC805E7F-594A-B749-95A5-DB0A2EF416B6}">
      <dsp:nvSpPr>
        <dsp:cNvPr id="0" name=""/>
        <dsp:cNvSpPr/>
      </dsp:nvSpPr>
      <dsp:spPr>
        <a:xfrm>
          <a:off x="6301135" y="0"/>
          <a:ext cx="1952115" cy="46730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kern="1200" dirty="0"/>
            <a:t>تحديد صيغة الاتفاق القانوني بين وحدات الانفاق </a:t>
          </a:r>
          <a:r>
            <a:rPr lang="ar-IQ" sz="2800" kern="1200" dirty="0"/>
            <a:t>والمصارف</a:t>
          </a:r>
          <a:endParaRPr lang="en-US" sz="3200" kern="1200" dirty="0"/>
        </a:p>
      </dsp:txBody>
      <dsp:txXfrm>
        <a:off x="6301135" y="0"/>
        <a:ext cx="1952115" cy="1401921"/>
      </dsp:txXfrm>
    </dsp:sp>
    <dsp:sp modelId="{3EF3CAC4-609B-834C-BCB3-903550D04FB7}">
      <dsp:nvSpPr>
        <dsp:cNvPr id="0" name=""/>
        <dsp:cNvSpPr/>
      </dsp:nvSpPr>
      <dsp:spPr>
        <a:xfrm>
          <a:off x="8399659" y="0"/>
          <a:ext cx="1952115" cy="46730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/>
            <a:t>تحديد معايير محددة للمصارف لغرض اشتراكها بالمشروع من الناحية التقنية </a:t>
          </a:r>
          <a:r>
            <a:rPr lang="ar-IQ" sz="2800" kern="1200" dirty="0" smtClean="0"/>
            <a:t>والسيولة والائتمان ومعايير صيرفية اخرى</a:t>
          </a:r>
          <a:endParaRPr lang="ar-SA" sz="2800" kern="1200" dirty="0"/>
        </a:p>
      </dsp:txBody>
      <dsp:txXfrm>
        <a:off x="8399659" y="0"/>
        <a:ext cx="1952115" cy="1401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2024C-2573-4549-BE67-20969DA8744B}">
      <dsp:nvSpPr>
        <dsp:cNvPr id="0" name=""/>
        <dsp:cNvSpPr/>
      </dsp:nvSpPr>
      <dsp:spPr>
        <a:xfrm>
          <a:off x="4685543" y="1038064"/>
          <a:ext cx="1390699" cy="1390699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723564-2FC3-9048-B8BA-B57C115EE945}">
      <dsp:nvSpPr>
        <dsp:cNvPr id="0" name=""/>
        <dsp:cNvSpPr/>
      </dsp:nvSpPr>
      <dsp:spPr>
        <a:xfrm>
          <a:off x="4511705" y="0"/>
          <a:ext cx="1738374" cy="946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/>
            <a:t>بطاقات مدينة تستخدم محليا ودوليا</a:t>
          </a:r>
          <a:endParaRPr lang="ar-SA" sz="2400" kern="1200" dirty="0"/>
        </a:p>
      </dsp:txBody>
      <dsp:txXfrm>
        <a:off x="4511705" y="0"/>
        <a:ext cx="1738374" cy="946974"/>
      </dsp:txXfrm>
    </dsp:sp>
    <dsp:sp modelId="{7D8424CD-EFCA-F64E-8FB1-5F51E111EEF8}">
      <dsp:nvSpPr>
        <dsp:cNvPr id="0" name=""/>
        <dsp:cNvSpPr/>
      </dsp:nvSpPr>
      <dsp:spPr>
        <a:xfrm>
          <a:off x="5136941" y="1298708"/>
          <a:ext cx="1390699" cy="1390699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D8A84A-1667-DB48-B69E-15AECDEECA3A}">
      <dsp:nvSpPr>
        <dsp:cNvPr id="0" name=""/>
        <dsp:cNvSpPr/>
      </dsp:nvSpPr>
      <dsp:spPr>
        <a:xfrm>
          <a:off x="6630784" y="1097033"/>
          <a:ext cx="1647399" cy="6468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/>
            <a:t>القروض</a:t>
          </a:r>
          <a:endParaRPr lang="ar-SA" sz="2400" kern="1200" dirty="0"/>
        </a:p>
      </dsp:txBody>
      <dsp:txXfrm>
        <a:off x="6630784" y="1097033"/>
        <a:ext cx="1647399" cy="646857"/>
      </dsp:txXfrm>
    </dsp:sp>
    <dsp:sp modelId="{B43C8A43-88C9-FC40-857B-591B18045EC8}">
      <dsp:nvSpPr>
        <dsp:cNvPr id="0" name=""/>
        <dsp:cNvSpPr/>
      </dsp:nvSpPr>
      <dsp:spPr>
        <a:xfrm>
          <a:off x="5136941" y="1819995"/>
          <a:ext cx="1390699" cy="1390699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1926D8-CDD8-924D-A474-0EAA3C893880}">
      <dsp:nvSpPr>
        <dsp:cNvPr id="0" name=""/>
        <dsp:cNvSpPr/>
      </dsp:nvSpPr>
      <dsp:spPr>
        <a:xfrm>
          <a:off x="6630784" y="2448605"/>
          <a:ext cx="1647399" cy="11589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/>
            <a:t>حسابات التوفير </a:t>
          </a:r>
          <a:endParaRPr lang="ar-SA" sz="2400" kern="1200" dirty="0"/>
        </a:p>
      </dsp:txBody>
      <dsp:txXfrm>
        <a:off x="6630784" y="2448605"/>
        <a:ext cx="1647399" cy="1158916"/>
      </dsp:txXfrm>
    </dsp:sp>
    <dsp:sp modelId="{1E6729B2-00BB-974F-A811-9A9A4DA51A15}">
      <dsp:nvSpPr>
        <dsp:cNvPr id="0" name=""/>
        <dsp:cNvSpPr/>
      </dsp:nvSpPr>
      <dsp:spPr>
        <a:xfrm>
          <a:off x="4685543" y="2081089"/>
          <a:ext cx="1390699" cy="1390699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1F6521-DFED-A245-B23E-9F0E5C072446}">
      <dsp:nvSpPr>
        <dsp:cNvPr id="0" name=""/>
        <dsp:cNvSpPr/>
      </dsp:nvSpPr>
      <dsp:spPr>
        <a:xfrm>
          <a:off x="4511705" y="3562428"/>
          <a:ext cx="1738374" cy="946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/>
            <a:t>بطاقات دائنة وعائلية</a:t>
          </a:r>
          <a:endParaRPr lang="ar-SA" sz="2400" kern="1200" dirty="0"/>
        </a:p>
      </dsp:txBody>
      <dsp:txXfrm>
        <a:off x="4511705" y="3562428"/>
        <a:ext cx="1738374" cy="946974"/>
      </dsp:txXfrm>
    </dsp:sp>
    <dsp:sp modelId="{054A6EC0-1109-104F-A156-D79345CB2627}">
      <dsp:nvSpPr>
        <dsp:cNvPr id="0" name=""/>
        <dsp:cNvSpPr/>
      </dsp:nvSpPr>
      <dsp:spPr>
        <a:xfrm>
          <a:off x="4234145" y="1819995"/>
          <a:ext cx="1390699" cy="1390699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3E1492-0B53-BA4F-AF8D-766A93945051}">
      <dsp:nvSpPr>
        <dsp:cNvPr id="0" name=""/>
        <dsp:cNvSpPr/>
      </dsp:nvSpPr>
      <dsp:spPr>
        <a:xfrm>
          <a:off x="2483601" y="2448605"/>
          <a:ext cx="1647399" cy="11589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/>
            <a:t>الشراء عبر الانترنت</a:t>
          </a:r>
          <a:endParaRPr lang="ar-SA" sz="2400" kern="1200" dirty="0"/>
        </a:p>
      </dsp:txBody>
      <dsp:txXfrm>
        <a:off x="2483601" y="2448605"/>
        <a:ext cx="1647399" cy="1158916"/>
      </dsp:txXfrm>
    </dsp:sp>
    <dsp:sp modelId="{314E5909-D70D-5C44-8821-57E8B1FECF0D}">
      <dsp:nvSpPr>
        <dsp:cNvPr id="0" name=""/>
        <dsp:cNvSpPr/>
      </dsp:nvSpPr>
      <dsp:spPr>
        <a:xfrm>
          <a:off x="4234145" y="1298708"/>
          <a:ext cx="1390699" cy="1390699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A0DE10-B8E0-654A-A523-95A45B3192E3}">
      <dsp:nvSpPr>
        <dsp:cNvPr id="0" name=""/>
        <dsp:cNvSpPr/>
      </dsp:nvSpPr>
      <dsp:spPr>
        <a:xfrm>
          <a:off x="2483601" y="901880"/>
          <a:ext cx="1647399" cy="11589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/>
            <a:t>مراقبة الحساب من خلال الهواتف النقالة</a:t>
          </a:r>
          <a:endParaRPr lang="ar-SA" sz="2400" kern="1200" dirty="0"/>
        </a:p>
      </dsp:txBody>
      <dsp:txXfrm>
        <a:off x="2483601" y="901880"/>
        <a:ext cx="1647399" cy="1158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6A4AC-282E-EE40-992F-FB9FE63CF6DC}">
      <dsp:nvSpPr>
        <dsp:cNvPr id="0" name=""/>
        <dsp:cNvSpPr/>
      </dsp:nvSpPr>
      <dsp:spPr>
        <a:xfrm>
          <a:off x="0" y="1320800"/>
          <a:ext cx="10990384" cy="1761066"/>
        </a:xfrm>
        <a:prstGeom prst="notched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E3A2C0-7002-714D-BB6C-4C0394A6D6AC}">
      <dsp:nvSpPr>
        <dsp:cNvPr id="0" name=""/>
        <dsp:cNvSpPr/>
      </dsp:nvSpPr>
      <dsp:spPr>
        <a:xfrm>
          <a:off x="281595" y="0"/>
          <a:ext cx="1827781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kern="1200" dirty="0"/>
            <a:t>البنك المركزي</a:t>
          </a:r>
          <a:endParaRPr lang="en-US" sz="2400" kern="1200" dirty="0"/>
        </a:p>
      </dsp:txBody>
      <dsp:txXfrm>
        <a:off x="281595" y="0"/>
        <a:ext cx="1827781" cy="1761066"/>
      </dsp:txXfrm>
    </dsp:sp>
    <dsp:sp modelId="{2FE64CD4-6756-7940-A7FC-047750FC1394}">
      <dsp:nvSpPr>
        <dsp:cNvPr id="0" name=""/>
        <dsp:cNvSpPr/>
      </dsp:nvSpPr>
      <dsp:spPr>
        <a:xfrm>
          <a:off x="875445" y="1881292"/>
          <a:ext cx="640081" cy="64008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304526-13C8-A24A-8CAA-EBF6D8672D78}">
      <dsp:nvSpPr>
        <dsp:cNvPr id="0" name=""/>
        <dsp:cNvSpPr/>
      </dsp:nvSpPr>
      <dsp:spPr>
        <a:xfrm>
          <a:off x="2505075" y="2641600"/>
          <a:ext cx="2381071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440944" rIns="440944" bIns="440944" numCol="1" spcCol="1270" anchor="t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505075" y="2641600"/>
        <a:ext cx="2381071" cy="1761066"/>
      </dsp:txXfrm>
    </dsp:sp>
    <dsp:sp modelId="{9FD996D6-30FE-564E-B599-AF1C7507F60B}">
      <dsp:nvSpPr>
        <dsp:cNvPr id="0" name=""/>
        <dsp:cNvSpPr/>
      </dsp:nvSpPr>
      <dsp:spPr>
        <a:xfrm>
          <a:off x="1896718" y="1919758"/>
          <a:ext cx="640081" cy="64008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71054-B7F0-524B-8F9F-7EFBF4573967}">
      <dsp:nvSpPr>
        <dsp:cNvPr id="0" name=""/>
        <dsp:cNvSpPr/>
      </dsp:nvSpPr>
      <dsp:spPr>
        <a:xfrm>
          <a:off x="5005200" y="0"/>
          <a:ext cx="2381071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440944" rIns="440944" bIns="440944" numCol="1" spcCol="1270" anchor="b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5005200" y="0"/>
        <a:ext cx="2381071" cy="1761066"/>
      </dsp:txXfrm>
    </dsp:sp>
    <dsp:sp modelId="{41615826-8F04-974A-B93E-593475896AFC}">
      <dsp:nvSpPr>
        <dsp:cNvPr id="0" name=""/>
        <dsp:cNvSpPr/>
      </dsp:nvSpPr>
      <dsp:spPr>
        <a:xfrm>
          <a:off x="6553146" y="1891537"/>
          <a:ext cx="640081" cy="64008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DA7AA6-7761-FD4F-9442-513A5400D913}">
      <dsp:nvSpPr>
        <dsp:cNvPr id="0" name=""/>
        <dsp:cNvSpPr/>
      </dsp:nvSpPr>
      <dsp:spPr>
        <a:xfrm>
          <a:off x="7505324" y="2641600"/>
          <a:ext cx="2381071" cy="1761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440944" rIns="440944" bIns="440944" numCol="1" spcCol="1270" anchor="t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7505324" y="2641600"/>
        <a:ext cx="2381071" cy="1761066"/>
      </dsp:txXfrm>
    </dsp:sp>
    <dsp:sp modelId="{BBE84CB0-0454-E346-8BE8-F171E72C6AA5}">
      <dsp:nvSpPr>
        <dsp:cNvPr id="0" name=""/>
        <dsp:cNvSpPr/>
      </dsp:nvSpPr>
      <dsp:spPr>
        <a:xfrm>
          <a:off x="7700965" y="1854453"/>
          <a:ext cx="640081" cy="64008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D1696-4D7C-F348-A6CE-323845EDB5EC}">
      <dsp:nvSpPr>
        <dsp:cNvPr id="0" name=""/>
        <dsp:cNvSpPr/>
      </dsp:nvSpPr>
      <dsp:spPr>
        <a:xfrm>
          <a:off x="4532412" y="0"/>
          <a:ext cx="1579755" cy="1687558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/>
            <a:t>المقسم الوطني</a:t>
          </a:r>
          <a:endParaRPr lang="en-US" sz="2800" kern="1200" dirty="0"/>
        </a:p>
      </dsp:txBody>
      <dsp:txXfrm>
        <a:off x="4609529" y="77117"/>
        <a:ext cx="1425521" cy="1533324"/>
      </dsp:txXfrm>
    </dsp:sp>
    <dsp:sp modelId="{E44018FB-E848-EE4E-B541-D0B2B90DB8D3}">
      <dsp:nvSpPr>
        <dsp:cNvPr id="0" name=""/>
        <dsp:cNvSpPr/>
      </dsp:nvSpPr>
      <dsp:spPr>
        <a:xfrm rot="9354247">
          <a:off x="3277584" y="1464859"/>
          <a:ext cx="1311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19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76FDD-F82D-6748-9C7B-497B9FDC4BA4}">
      <dsp:nvSpPr>
        <dsp:cNvPr id="0" name=""/>
        <dsp:cNvSpPr/>
      </dsp:nvSpPr>
      <dsp:spPr>
        <a:xfrm>
          <a:off x="1812798" y="1146308"/>
          <a:ext cx="1521947" cy="185341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000" kern="1200" dirty="0"/>
            <a:t>المصارف المصدرة</a:t>
          </a:r>
          <a:endParaRPr lang="ar-SA" sz="3000" kern="1200" dirty="0"/>
        </a:p>
      </dsp:txBody>
      <dsp:txXfrm>
        <a:off x="1887093" y="1220603"/>
        <a:ext cx="1373357" cy="1704820"/>
      </dsp:txXfrm>
    </dsp:sp>
    <dsp:sp modelId="{11420586-8A65-6048-A827-378BB8E280E5}">
      <dsp:nvSpPr>
        <dsp:cNvPr id="0" name=""/>
        <dsp:cNvSpPr/>
      </dsp:nvSpPr>
      <dsp:spPr>
        <a:xfrm rot="1530291">
          <a:off x="6058088" y="1459560"/>
          <a:ext cx="1109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98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3DCEC-6EF6-6648-AB64-B90F7CD9D245}">
      <dsp:nvSpPr>
        <dsp:cNvPr id="0" name=""/>
        <dsp:cNvSpPr/>
      </dsp:nvSpPr>
      <dsp:spPr>
        <a:xfrm>
          <a:off x="7113875" y="1108775"/>
          <a:ext cx="1636244" cy="1960083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kern="1200" dirty="0" smtClean="0"/>
            <a:t>المصارف والشركات  المحصلة</a:t>
          </a:r>
          <a:endParaRPr lang="ar-SA" sz="3200" kern="1200" dirty="0"/>
        </a:p>
      </dsp:txBody>
      <dsp:txXfrm>
        <a:off x="7193750" y="1188650"/>
        <a:ext cx="1476494" cy="180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2CFE-052D-499D-B2FD-69DAB4043F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44A2B-FFD7-404E-BFA5-BAC5AC67F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3843-A7CF-DA4B-9F1F-8BFC4D6BC8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B4EE19-9B8B-4379-8628-0CECD98B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3E5709-F501-4B5B-BC3E-183E32565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B0AD33-532B-44E9-97B1-9F58B45B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5B52-A0E6-4E53-9F85-3F470B18724B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F2D8DA-4FA4-4B95-B468-245BB430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F61F9F-19E4-463E-AB75-E71A9BA4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9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22C09-AB88-4C34-9D4B-79AB43CF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B92564-DAEC-4963-812B-D620F7592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A75AA0-33B0-4735-BC1A-DDEC986B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471A-E41F-43C0-A39A-66FF51B743AE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02080F-6758-487D-B59E-A70A87AE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0FCB8A-922C-4425-902E-4E9E46A3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E72F8A-D6DE-4CEB-A198-88D70DB13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3A8E522-2D57-487E-8FF7-12363BC16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E6A186-E18E-460C-B449-BE302A62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C1F2-0F68-4F2B-8176-61319F614BE8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680768-9533-4CEB-8FDC-BC06E316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47A377-F310-400B-9AD7-2C703DCB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7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4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7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1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5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5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1BBE72-61D5-4996-9146-005434E0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CEF856-F8A1-4BBB-88D1-C54F2E8A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E02662-C004-4D44-9991-E4758147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627F-0E9A-4682-AFCE-EC3BFE292CD1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0A299D-0024-4645-9BB5-DCFDF65B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AC0970-FAD0-43B0-B479-7D04B838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74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2" y="987427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32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5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7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58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5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9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31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91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51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6820D-5820-4262-9297-7DE2DC5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E88EFC-094B-400D-B800-E09F2E7BC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2A006-F2BC-4C12-B3EE-B6C61FA9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3A1-C970-49B8-A7C1-0E308D69AF7D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F62B93-0E4C-4F68-81E8-D519D11C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0CDC56-BB9B-4DF8-9252-42E3C8DF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91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44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3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B4EE19-9B8B-4379-8628-0CECD98B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3E5709-F501-4B5B-BC3E-183E32565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B0AD33-532B-44E9-97B1-9F58B45B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5B52-A0E6-4E53-9F85-3F470B187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F2D8DA-4FA4-4B95-B468-245BB430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F61F9F-19E4-463E-AB75-E71A9BA4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08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1BBE72-61D5-4996-9146-005434E0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CEF856-F8A1-4BBB-88D1-C54F2E8A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E02662-C004-4D44-9991-E4758147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627F-0E9A-4682-AFCE-EC3BFE292C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0A299D-0024-4645-9BB5-DCFDF65B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AC0970-FAD0-43B0-B479-7D04B838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03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6820D-5820-4262-9297-7DE2DC5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E88EFC-094B-400D-B800-E09F2E7BC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2A006-F2BC-4C12-B3EE-B6C61FA9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B3A1-C970-49B8-A7C1-0E308D69AF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F62B93-0E4C-4F68-81E8-D519D11C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0CDC56-BB9B-4DF8-9252-42E3C8DF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86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102E93-128D-4DF3-A6CA-B079C078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FBB155-04DC-4F42-B01F-44458E627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92922F-EE0C-48A7-8EC1-805D6C2E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75718F-A0CC-4E31-9C8E-4D52E439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763E-6380-4922-9174-C418F788FB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279470-E4E1-4C37-AD5A-2EA87608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8CC1F1-DD33-4793-AA01-0075B4FA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56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7104D-A871-4CC3-9EF3-519BECF2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09F3D9-2914-4E93-9F10-DCE9E014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91D6D-6705-4B5E-9627-97C7FE177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8E567B-93F7-4442-B672-0414B8014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940CA8-F557-4442-87E2-833234917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F17941-723B-4B75-BDBA-401CB34E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BD9A-8A02-4710-A601-1E621E638E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777F48E-91D6-4D9E-BD68-F9588C94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891BCB5-F6FB-431D-95AB-9C96C42A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54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40DE2-70B8-4DE3-AA65-4B2AB0CD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BB93DEF-F3D0-45D1-91C0-933C01E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7B20-621C-4E05-8310-336D7548FB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0BE2542-BC33-497B-80BB-BA40E2F0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897E10-C840-4BA6-90A8-222E5557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102E93-128D-4DF3-A6CA-B079C078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FBB155-04DC-4F42-B01F-44458E627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92922F-EE0C-48A7-8EC1-805D6C2E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75718F-A0CC-4E31-9C8E-4D52E439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763E-6380-4922-9174-C418F788FB85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279470-E4E1-4C37-AD5A-2EA87608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8CC1F1-DD33-4793-AA01-0075B4FA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5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BAC459-5F06-4803-946C-8F6610F5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8D4C-E57B-4A1F-8880-0D20F5CA7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0D6A7D-B927-49AA-BB87-50A4A367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F8D486-795A-4E70-9EDD-FEA2DD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30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DAFEE-D9B7-41B4-B6E0-04F48C86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06B19-A51C-492D-81D1-D425FE53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6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3E2A54-9707-4132-8F97-5FAD9256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5E3A5B-B9B5-49C9-A8E4-58C9F083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9D73-04DD-4CEE-AF7B-B1089318DC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40F219-195C-4996-B1DE-91049B92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8931CE-05BF-4AA3-9A9E-6758DD17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11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6C8C4-8567-49C6-AE4F-9BCEABB3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637660F-7369-46FD-BE4A-A28ED6FD3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6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47ED5B-DD93-4B57-B043-2F6E1BBE2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0A9352-06B4-4E8D-87A4-C4796CD8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623-92FC-4AC4-B403-C08C0CE7CC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107D33-24F3-45D6-A4B2-DE8E29FA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D8AE7E-822F-4286-A656-E93B376A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56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22C09-AB88-4C34-9D4B-79AB43CF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B92564-DAEC-4963-812B-D620F7592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A75AA0-33B0-4735-BC1A-DDEC986B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471A-E41F-43C0-A39A-66FF51B74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02080F-6758-487D-B59E-A70A87AE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0FCB8A-922C-4425-902E-4E9E46A3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3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E72F8A-D6DE-4CEB-A198-88D70DB13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3A8E522-2D57-487E-8FF7-12363BC16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E6A186-E18E-460C-B449-BE302A62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C1F2-0F68-4F2B-8176-61319F614B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680768-9533-4CEB-8FDC-BC06E316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47A377-F310-400B-9AD7-2C703DCB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7104D-A871-4CC3-9EF3-519BECF2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09F3D9-2914-4E93-9F10-DCE9E014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91D6D-6705-4B5E-9627-97C7FE177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8E567B-93F7-4442-B672-0414B8014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940CA8-F557-4442-87E2-833234917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F17941-723B-4B75-BDBA-401CB34E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BD9A-8A02-4710-A601-1E621E638E27}" type="datetime1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777F48E-91D6-4D9E-BD68-F9588C94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891BCB5-F6FB-431D-95AB-9C96C42A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40DE2-70B8-4DE3-AA65-4B2AB0CD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BB93DEF-F3D0-45D1-91C0-933C01E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7B20-621C-4E05-8310-336D7548FB31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0BE2542-BC33-497B-80BB-BA40E2F0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897E10-C840-4BA6-90A8-222E5557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BAC459-5F06-4803-946C-8F6610F5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8D4C-E57B-4A1F-8880-0D20F5CA724F}" type="datetime1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0D6A7D-B927-49AA-BB87-50A4A367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F8D486-795A-4E70-9EDD-FEA2DD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DAFEE-D9B7-41B4-B6E0-04F48C86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06B19-A51C-492D-81D1-D425FE53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6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3E2A54-9707-4132-8F97-5FAD9256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5E3A5B-B9B5-49C9-A8E4-58C9F083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9D73-04DD-4CEE-AF7B-B1089318DC20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40F219-195C-4996-B1DE-91049B92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8931CE-05BF-4AA3-9A9E-6758DD17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6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6C8C4-8567-49C6-AE4F-9BCEABB3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637660F-7369-46FD-BE4A-A28ED6FD3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6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47ED5B-DD93-4B57-B043-2F6E1BBE2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0A9352-06B4-4E8D-87A4-C4796CD8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623-92FC-4AC4-B403-C08C0CE7CCFE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107D33-24F3-45D6-A4B2-DE8E29FA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D8AE7E-822F-4286-A656-E93B376A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F8B9FB5-8E98-4BDC-9208-EB56E344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7DB0D5-DF32-4D1C-8B9B-C89B155FA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D2DC5F-8FCC-449B-8065-802C423BE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DEDD-74B2-4740-8D96-95277FCC19D8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3072AB-D3D5-45DD-9EF1-FD4D7F923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10C66-A87E-41DC-B549-F47AB4CD0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0125-55F6-4DE4-A53B-E66E8A2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7AC1-DF51-A144-85F1-85F2F0C742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F8B9FB5-8E98-4BDC-9208-EB56E344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7DB0D5-DF32-4D1C-8B9B-C89B155FA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D2DC5F-8FCC-449B-8065-802C423BE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DEDD-74B2-4740-8D96-95277FCC1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3072AB-D3D5-45DD-9EF1-FD4D7F923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10C66-A87E-41DC-B549-F47AB4CD0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0125-55F6-4DE4-A53B-E66E8A2D77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3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jpg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png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7" r="8093" b="20248"/>
          <a:stretch/>
        </p:blipFill>
        <p:spPr>
          <a:xfrm>
            <a:off x="-2012" y="4000501"/>
            <a:ext cx="12194012" cy="211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39" y="4288336"/>
            <a:ext cx="1086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IQ" sz="4400" dirty="0" smtClean="0">
                <a:solidFill>
                  <a:schemeClr val="bg1"/>
                </a:solidFill>
              </a:rPr>
              <a:t>استراتيجية الدفع الالكتروني في العراق</a:t>
            </a:r>
          </a:p>
          <a:p>
            <a:pPr marL="0" algn="r" defTabSz="914400" rtl="1" eaLnBrk="1" latinLnBrk="0" hangingPunct="1"/>
            <a:r>
              <a:rPr lang="ar-IQ" sz="2800" dirty="0" smtClean="0">
                <a:solidFill>
                  <a:schemeClr val="bg1"/>
                </a:solidFill>
              </a:rPr>
              <a:t>ضحى عبد الكريم العطا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8"/>
          <a:stretch/>
        </p:blipFill>
        <p:spPr>
          <a:xfrm>
            <a:off x="436332" y="333375"/>
            <a:ext cx="2043099" cy="1483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490" y="5745719"/>
            <a:ext cx="393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IQ" sz="2400" dirty="0" smtClean="0">
                <a:solidFill>
                  <a:srgbClr val="24324D"/>
                </a:solidFill>
              </a:rPr>
              <a:t>نيسان   </a:t>
            </a:r>
            <a:r>
              <a:rPr lang="ar-IQ" sz="2400" dirty="0" smtClean="0">
                <a:solidFill>
                  <a:srgbClr val="24324D"/>
                </a:solidFill>
              </a:rPr>
              <a:t>2018 </a:t>
            </a:r>
            <a:endParaRPr lang="en-US" sz="2400" dirty="0">
              <a:solidFill>
                <a:srgbClr val="24324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/>
          <a:stretch/>
        </p:blipFill>
        <p:spPr>
          <a:xfrm>
            <a:off x="6340499" y="333375"/>
            <a:ext cx="5276366" cy="1480886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xmlns="" id="{6D012F10-0A46-43F1-BC00-B440D758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fld id="{621DD2CE-CCDC-2A47-870E-C5DED8C32F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7" r="8093" b="20248"/>
          <a:stretch/>
        </p:blipFill>
        <p:spPr>
          <a:xfrm>
            <a:off x="-2012" y="4000501"/>
            <a:ext cx="12194012" cy="211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39" y="4288336"/>
            <a:ext cx="1086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8"/>
          <a:stretch/>
        </p:blipFill>
        <p:spPr>
          <a:xfrm>
            <a:off x="10148901" y="153493"/>
            <a:ext cx="2043099" cy="1483419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xmlns="" id="{6D012F10-0A46-43F1-BC00-B440D758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D2CE-CCDC-2A47-870E-C5DED8C32FD7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1122362"/>
            <a:ext cx="11812249" cy="4379027"/>
          </a:xfrm>
        </p:spPr>
        <p:txBody>
          <a:bodyPr>
            <a:normAutofit/>
          </a:bodyPr>
          <a:lstStyle/>
          <a:p>
            <a:pPr algn="r"/>
            <a:r>
              <a:rPr lang="ar-IQ" sz="6600" dirty="0" smtClean="0"/>
              <a:t>مشروع توطين الرواتب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74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12CE00-0BBD-49F2-86FE-A5A16A9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0826A4-E778-40FD-AE75-D6769878796A}"/>
              </a:ext>
            </a:extLst>
          </p:cNvPr>
          <p:cNvSpPr txBox="1"/>
          <p:nvPr/>
        </p:nvSpPr>
        <p:spPr>
          <a:xfrm>
            <a:off x="2709077" y="768241"/>
            <a:ext cx="758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 smtClean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التعليمات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B5707216-315C-4CDE-AE45-46956F23649A}"/>
              </a:ext>
            </a:extLst>
          </p:cNvPr>
          <p:cNvSpPr/>
          <p:nvPr/>
        </p:nvSpPr>
        <p:spPr>
          <a:xfrm>
            <a:off x="1168401" y="1753849"/>
            <a:ext cx="10388601" cy="734518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 smtClean="0">
                <a:latin typeface="Dubai" panose="020B0503030403030204" pitchFamily="34" charset="-78"/>
                <a:cs typeface="Dubai" panose="020B0503030403030204" pitchFamily="34" charset="-78"/>
              </a:rPr>
              <a:t>اصدار قرار الامانة العامة لمجلس الوزراء رقم 313 لسنة 2016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C82E48EE-8A8F-4C8F-9982-827446A689F4}"/>
              </a:ext>
            </a:extLst>
          </p:cNvPr>
          <p:cNvSpPr/>
          <p:nvPr/>
        </p:nvSpPr>
        <p:spPr>
          <a:xfrm>
            <a:off x="1168401" y="2653268"/>
            <a:ext cx="10388601" cy="776169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 smtClean="0">
                <a:latin typeface="Dubai" panose="020B0503030403030204" pitchFamily="34" charset="-78"/>
                <a:cs typeface="Dubai" panose="020B0503030403030204" pitchFamily="34" charset="-78"/>
              </a:rPr>
              <a:t>اصدار قرار الامانة العامة لمجلس الوزراء رقم 281 لسنة 2017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ED7DBB66-D991-411B-848F-D2CA3A9160CF}"/>
              </a:ext>
            </a:extLst>
          </p:cNvPr>
          <p:cNvSpPr/>
          <p:nvPr/>
        </p:nvSpPr>
        <p:spPr>
          <a:xfrm>
            <a:off x="1192992" y="4766881"/>
            <a:ext cx="10388601" cy="869421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 smtClean="0">
                <a:latin typeface="Dubai" panose="020B0503030403030204" pitchFamily="34" charset="-78"/>
                <a:cs typeface="Dubai" panose="020B0503030403030204" pitchFamily="34" charset="-78"/>
              </a:rPr>
              <a:t>تشكيل لجنة عليا في البنك المركزي لوضع تعليمات ومراقبة اجراءات مشروع توطين الرواتب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BDE6FF58-3171-4C55-98F9-2452FE29AD05}"/>
              </a:ext>
            </a:extLst>
          </p:cNvPr>
          <p:cNvSpPr/>
          <p:nvPr/>
        </p:nvSpPr>
        <p:spPr>
          <a:xfrm>
            <a:off x="1168403" y="5936105"/>
            <a:ext cx="10388599" cy="824467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 smtClean="0">
                <a:latin typeface="Dubai" panose="020B0503030403030204" pitchFamily="34" charset="-78"/>
                <a:cs typeface="Dubai" panose="020B0503030403030204" pitchFamily="34" charset="-78"/>
              </a:rPr>
              <a:t>توطين رواتب موظفي البنك المركزي كنموذج مثالي لباقي وحدات الانفاق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Rectangle: Rounded Corners 59">
            <a:extLst>
              <a:ext uri="{FF2B5EF4-FFF2-40B4-BE49-F238E27FC236}">
                <a16:creationId xmlns="" xmlns:a16="http://schemas.microsoft.com/office/drawing/2014/main" id="{BDE6FF58-3171-4C55-98F9-2452FE29AD05}"/>
              </a:ext>
            </a:extLst>
          </p:cNvPr>
          <p:cNvSpPr/>
          <p:nvPr/>
        </p:nvSpPr>
        <p:spPr>
          <a:xfrm>
            <a:off x="1180697" y="3609319"/>
            <a:ext cx="10364010" cy="989351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 smtClean="0">
                <a:latin typeface="Dubai" panose="020B0503030403030204" pitchFamily="34" charset="-78"/>
                <a:cs typeface="Dubai" panose="020B0503030403030204" pitchFamily="34" charset="-78"/>
              </a:rPr>
              <a:t>قرار الامانة العامة لمجلس الوزراء لرواتب موظفي اقليم كردستان</a:t>
            </a:r>
            <a:endParaRPr lang="en-US"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8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11017"/>
            <a:ext cx="12190476" cy="6850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12CE00-0BBD-49F2-86FE-A5A16A9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4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0826A4-E778-40FD-AE75-D6769878796A}"/>
              </a:ext>
            </a:extLst>
          </p:cNvPr>
          <p:cNvSpPr txBox="1"/>
          <p:nvPr/>
        </p:nvSpPr>
        <p:spPr>
          <a:xfrm>
            <a:off x="2709077" y="768241"/>
            <a:ext cx="758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 smtClean="0">
                <a:solidFill>
                  <a:prstClr val="white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الشركاء الاستراتيجيون</a:t>
            </a:r>
            <a:endParaRPr lang="en-US" sz="2400" dirty="0">
              <a:solidFill>
                <a:prstClr val="white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01CBF3D8-33FF-4BFD-84CA-1F09808D0B0A}"/>
              </a:ext>
            </a:extLst>
          </p:cNvPr>
          <p:cNvSpPr/>
          <p:nvPr/>
        </p:nvSpPr>
        <p:spPr>
          <a:xfrm>
            <a:off x="6643172" y="1904881"/>
            <a:ext cx="4627086" cy="4621351"/>
          </a:xfrm>
          <a:prstGeom prst="ellipse">
            <a:avLst/>
          </a:prstGeom>
          <a:solidFill>
            <a:srgbClr val="102D50"/>
          </a:solidFill>
          <a:ln w="76200">
            <a:solidFill>
              <a:srgbClr val="102D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2AC3D8A-69C5-4085-905D-7F1A583453B2}"/>
              </a:ext>
            </a:extLst>
          </p:cNvPr>
          <p:cNvSpPr/>
          <p:nvPr/>
        </p:nvSpPr>
        <p:spPr>
          <a:xfrm>
            <a:off x="8835528" y="1817783"/>
            <a:ext cx="209314" cy="4819408"/>
          </a:xfrm>
          <a:prstGeom prst="rect">
            <a:avLst/>
          </a:prstGeom>
          <a:solidFill>
            <a:srgbClr val="EC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411768B-858A-4C11-B87F-645F2555A3CD}"/>
              </a:ext>
            </a:extLst>
          </p:cNvPr>
          <p:cNvSpPr/>
          <p:nvPr/>
        </p:nvSpPr>
        <p:spPr>
          <a:xfrm rot="5400000">
            <a:off x="8859525" y="1816944"/>
            <a:ext cx="209055" cy="48253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prstClr val="white"/>
                </a:solidFill>
              </a:rPr>
              <a:t>ذ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048072A-E8B5-47B5-B54D-0BAB76063FD6}"/>
              </a:ext>
            </a:extLst>
          </p:cNvPr>
          <p:cNvSpPr txBox="1"/>
          <p:nvPr/>
        </p:nvSpPr>
        <p:spPr>
          <a:xfrm>
            <a:off x="6774453" y="4778643"/>
            <a:ext cx="19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1400" dirty="0" smtClean="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وزارة الاتصالات / دائرة البريد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759AD2C-C4F1-4705-A010-F32BC7AB1248}"/>
              </a:ext>
            </a:extLst>
          </p:cNvPr>
          <p:cNvSpPr txBox="1"/>
          <p:nvPr/>
        </p:nvSpPr>
        <p:spPr>
          <a:xfrm>
            <a:off x="6827743" y="2780791"/>
            <a:ext cx="184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lvl="0" indent="-285750" algn="r" rtl="1">
              <a:buFont typeface="Arial" panose="020B0604020202020204" pitchFamily="34" charset="0"/>
              <a:buChar char="•"/>
              <a:defRPr sz="140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IQ" dirty="0" smtClean="0"/>
              <a:t>البنك المركزي  العراقي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7F9F498-6847-4230-9AAC-6567E5E5EAB1}"/>
              </a:ext>
            </a:extLst>
          </p:cNvPr>
          <p:cNvSpPr txBox="1"/>
          <p:nvPr/>
        </p:nvSpPr>
        <p:spPr>
          <a:xfrm>
            <a:off x="9077350" y="2780791"/>
            <a:ext cx="1848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lvl="0" indent="-285750" algn="r" rtl="1">
              <a:buFont typeface="Arial" panose="020B0604020202020204" pitchFamily="34" charset="0"/>
              <a:buChar char="•"/>
              <a:defRPr sz="140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IQ" dirty="0" smtClean="0"/>
              <a:t>المصارف ومزودي خدمات الدفع الالكتروني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72C78BC-43AA-4899-B30D-11DB1498FE62}"/>
              </a:ext>
            </a:extLst>
          </p:cNvPr>
          <p:cNvSpPr txBox="1"/>
          <p:nvPr/>
        </p:nvSpPr>
        <p:spPr>
          <a:xfrm>
            <a:off x="9073391" y="4744291"/>
            <a:ext cx="184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lvl="0" indent="-285750" algn="r" rtl="1">
              <a:buFont typeface="Arial" panose="020B0604020202020204" pitchFamily="34" charset="0"/>
              <a:buChar char="•"/>
              <a:defRPr sz="140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IQ" dirty="0" smtClean="0"/>
              <a:t>الجهاز المركزي للاحصاء </a:t>
            </a:r>
            <a:endParaRPr lang="en-US" dirty="0"/>
          </a:p>
        </p:txBody>
      </p:sp>
      <p:sp>
        <p:nvSpPr>
          <p:cNvPr id="34" name="Arrow: Down 33">
            <a:extLst>
              <a:ext uri="{FF2B5EF4-FFF2-40B4-BE49-F238E27FC236}">
                <a16:creationId xmlns="" xmlns:a16="http://schemas.microsoft.com/office/drawing/2014/main" id="{108C8332-5EA6-4FED-B873-1243B5E3093E}"/>
              </a:ext>
            </a:extLst>
          </p:cNvPr>
          <p:cNvSpPr/>
          <p:nvPr/>
        </p:nvSpPr>
        <p:spPr>
          <a:xfrm rot="18791694">
            <a:off x="9191999" y="3693002"/>
            <a:ext cx="198304" cy="40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="" xmlns:a16="http://schemas.microsoft.com/office/drawing/2014/main" id="{CE7F01AB-B76E-4CCA-87C7-D7A7EFB56A55}"/>
              </a:ext>
            </a:extLst>
          </p:cNvPr>
          <p:cNvSpPr/>
          <p:nvPr/>
        </p:nvSpPr>
        <p:spPr>
          <a:xfrm rot="7869655">
            <a:off x="8496399" y="4336410"/>
            <a:ext cx="198304" cy="40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="" xmlns:a16="http://schemas.microsoft.com/office/drawing/2014/main" id="{587D148B-286B-4326-B409-B54D68DEC347}"/>
              </a:ext>
            </a:extLst>
          </p:cNvPr>
          <p:cNvSpPr/>
          <p:nvPr/>
        </p:nvSpPr>
        <p:spPr>
          <a:xfrm rot="13497475">
            <a:off x="8500759" y="3688098"/>
            <a:ext cx="198304" cy="40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="" xmlns:a16="http://schemas.microsoft.com/office/drawing/2014/main" id="{26D558DA-EE85-4347-8C02-808F936785A9}"/>
              </a:ext>
            </a:extLst>
          </p:cNvPr>
          <p:cNvSpPr/>
          <p:nvPr/>
        </p:nvSpPr>
        <p:spPr>
          <a:xfrm rot="2734828">
            <a:off x="9170000" y="4367544"/>
            <a:ext cx="198304" cy="40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="" xmlns:a16="http://schemas.microsoft.com/office/drawing/2014/main" id="{5D502E56-D5AA-405E-A148-590ED4D26B7B}"/>
              </a:ext>
            </a:extLst>
          </p:cNvPr>
          <p:cNvSpPr/>
          <p:nvPr/>
        </p:nvSpPr>
        <p:spPr>
          <a:xfrm rot="7869655">
            <a:off x="8496398" y="4336411"/>
            <a:ext cx="198304" cy="40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Arrow: Down 46">
            <a:extLst>
              <a:ext uri="{FF2B5EF4-FFF2-40B4-BE49-F238E27FC236}">
                <a16:creationId xmlns="" xmlns:a16="http://schemas.microsoft.com/office/drawing/2014/main" id="{B2285E47-CABD-4669-857D-66734610C7FC}"/>
              </a:ext>
            </a:extLst>
          </p:cNvPr>
          <p:cNvSpPr/>
          <p:nvPr/>
        </p:nvSpPr>
        <p:spPr>
          <a:xfrm rot="13497475">
            <a:off x="8500758" y="3688099"/>
            <a:ext cx="198304" cy="40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="" xmlns:a16="http://schemas.microsoft.com/office/drawing/2014/main" id="{A6D093ED-AA70-40BA-8968-4348271FD94B}"/>
              </a:ext>
            </a:extLst>
          </p:cNvPr>
          <p:cNvSpPr/>
          <p:nvPr/>
        </p:nvSpPr>
        <p:spPr>
          <a:xfrm rot="2734828">
            <a:off x="9169999" y="4367545"/>
            <a:ext cx="198304" cy="40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="" xmlns:a16="http://schemas.microsoft.com/office/drawing/2014/main" id="{A46EC46F-12C7-451F-A9B3-E8BFDE1FD29F}"/>
              </a:ext>
            </a:extLst>
          </p:cNvPr>
          <p:cNvSpPr/>
          <p:nvPr/>
        </p:nvSpPr>
        <p:spPr>
          <a:xfrm rot="18791694">
            <a:off x="9192000" y="3693003"/>
            <a:ext cx="198304" cy="400350"/>
          </a:xfrm>
          <a:prstGeom prst="downArrow">
            <a:avLst/>
          </a:prstGeom>
          <a:solidFill>
            <a:srgbClr val="ECE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="" xmlns:a16="http://schemas.microsoft.com/office/drawing/2014/main" id="{395C849F-AF07-4414-B8CD-D869AA434A26}"/>
              </a:ext>
            </a:extLst>
          </p:cNvPr>
          <p:cNvSpPr/>
          <p:nvPr/>
        </p:nvSpPr>
        <p:spPr>
          <a:xfrm rot="7869655">
            <a:off x="8496399" y="4336412"/>
            <a:ext cx="198304" cy="400350"/>
          </a:xfrm>
          <a:prstGeom prst="downArrow">
            <a:avLst/>
          </a:prstGeom>
          <a:solidFill>
            <a:srgbClr val="ECE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Arrow: Down 50">
            <a:extLst>
              <a:ext uri="{FF2B5EF4-FFF2-40B4-BE49-F238E27FC236}">
                <a16:creationId xmlns="" xmlns:a16="http://schemas.microsoft.com/office/drawing/2014/main" id="{2BF62129-1F2C-4D89-980D-A948EB207C81}"/>
              </a:ext>
            </a:extLst>
          </p:cNvPr>
          <p:cNvSpPr/>
          <p:nvPr/>
        </p:nvSpPr>
        <p:spPr>
          <a:xfrm rot="13497475">
            <a:off x="8500759" y="3688100"/>
            <a:ext cx="198304" cy="400350"/>
          </a:xfrm>
          <a:prstGeom prst="downArrow">
            <a:avLst/>
          </a:prstGeom>
          <a:solidFill>
            <a:srgbClr val="ECE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="" xmlns:a16="http://schemas.microsoft.com/office/drawing/2014/main" id="{533D17CD-4D11-4925-A42A-6934E44C24D2}"/>
              </a:ext>
            </a:extLst>
          </p:cNvPr>
          <p:cNvSpPr/>
          <p:nvPr/>
        </p:nvSpPr>
        <p:spPr>
          <a:xfrm rot="2734828">
            <a:off x="9170000" y="4367546"/>
            <a:ext cx="198304" cy="400350"/>
          </a:xfrm>
          <a:prstGeom prst="downArrow">
            <a:avLst/>
          </a:prstGeom>
          <a:solidFill>
            <a:srgbClr val="ECEC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6C5628E-3C0C-4790-90A4-62D470CE951F}"/>
              </a:ext>
            </a:extLst>
          </p:cNvPr>
          <p:cNvSpPr txBox="1"/>
          <p:nvPr/>
        </p:nvSpPr>
        <p:spPr>
          <a:xfrm>
            <a:off x="555771" y="2045731"/>
            <a:ext cx="57951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lvl="0" indent="-285750" algn="r" rtl="1">
              <a:buFont typeface="Arial" panose="020B0604020202020204" pitchFamily="34" charset="0"/>
              <a:buChar char="•"/>
              <a:defRPr sz="140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IQ" sz="3600" dirty="0">
                <a:solidFill>
                  <a:srgbClr val="102D5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يقود</a:t>
            </a:r>
            <a:r>
              <a:rPr lang="ar-IQ" sz="2400" dirty="0">
                <a:solidFill>
                  <a:srgbClr val="102D50"/>
                </a:solidFill>
              </a:rPr>
              <a:t> البنك المركزي عملية التحول لخدمات الدفع الالكتروني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r-IQ" sz="2400" dirty="0">
              <a:solidFill>
                <a:srgbClr val="102D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IQ" sz="3600" dirty="0">
                <a:solidFill>
                  <a:srgbClr val="102D5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ينظم</a:t>
            </a:r>
            <a:r>
              <a:rPr lang="ar-IQ" sz="2400" dirty="0">
                <a:solidFill>
                  <a:srgbClr val="102D50"/>
                </a:solidFill>
              </a:rPr>
              <a:t> عمل شركات خدمات الدفع ويشرف عليها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r-IQ" sz="2400" dirty="0">
              <a:solidFill>
                <a:srgbClr val="102D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IQ" sz="3600" dirty="0">
                <a:solidFill>
                  <a:srgbClr val="102D50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يبني</a:t>
            </a:r>
            <a:r>
              <a:rPr lang="ar-IQ" sz="2400" dirty="0">
                <a:solidFill>
                  <a:srgbClr val="102D50"/>
                </a:solidFill>
              </a:rPr>
              <a:t> شراكات فعالة مع القطاع الخاص </a:t>
            </a:r>
            <a:r>
              <a:rPr lang="ar-IQ" sz="2400" dirty="0" smtClean="0">
                <a:solidFill>
                  <a:srgbClr val="102D50"/>
                </a:solidFill>
              </a:rPr>
              <a:t>والعام بما </a:t>
            </a:r>
            <a:r>
              <a:rPr lang="ar-IQ" sz="2400" dirty="0">
                <a:solidFill>
                  <a:srgbClr val="102D50"/>
                </a:solidFill>
              </a:rPr>
              <a:t>يخدم المصلحة العليا للتنمية الاقتصادية وتطوير البنى التحتية للنظام المالي</a:t>
            </a:r>
            <a:endParaRPr lang="en-US" sz="2400" dirty="0">
              <a:solidFill>
                <a:srgbClr val="102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281355" y="0"/>
            <a:ext cx="12064463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265358"/>
            <a:ext cx="11910646" cy="35052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731332"/>
              </p:ext>
            </p:extLst>
          </p:nvPr>
        </p:nvGraphicFramePr>
        <p:xfrm>
          <a:off x="826478" y="1227666"/>
          <a:ext cx="10357338" cy="467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8">
            <a:extLst>
              <a:ext uri="{FF2B5EF4-FFF2-40B4-BE49-F238E27FC236}">
                <a16:creationId xmlns="" xmlns:a16="http://schemas.microsoft.com/office/drawing/2014/main" id="{9AD614C7-AB68-4101-AB55-699ED5CB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61"/>
            <a:ext cx="2743200" cy="365125"/>
          </a:xfrm>
        </p:spPr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29C332-598B-44A8-9E8B-435021434210}"/>
              </a:ext>
            </a:extLst>
          </p:cNvPr>
          <p:cNvSpPr txBox="1"/>
          <p:nvPr/>
        </p:nvSpPr>
        <p:spPr>
          <a:xfrm>
            <a:off x="7183212" y="275917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4400" dirty="0" smtClean="0">
                <a:solidFill>
                  <a:prstClr val="white"/>
                </a:solidFill>
              </a:rPr>
              <a:t>الاستراتيجية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281355" y="0"/>
            <a:ext cx="12064463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265358"/>
            <a:ext cx="11910646" cy="35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216" y="248334"/>
            <a:ext cx="9999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3600" dirty="0">
                <a:solidFill>
                  <a:prstClr val="white"/>
                </a:solidFill>
              </a:rPr>
              <a:t>الخدمات المصرفية</a:t>
            </a:r>
            <a:endParaRPr lang="en-US" sz="3600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3653907"/>
              </p:ext>
            </p:extLst>
          </p:nvPr>
        </p:nvGraphicFramePr>
        <p:xfrm>
          <a:off x="668216" y="1391337"/>
          <a:ext cx="10761786" cy="450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ide Number Placeholder 8">
            <a:extLst>
              <a:ext uri="{FF2B5EF4-FFF2-40B4-BE49-F238E27FC236}">
                <a16:creationId xmlns="" xmlns:a16="http://schemas.microsoft.com/office/drawing/2014/main" id="{F96EBCD4-9716-438E-B357-642B7050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</p:spPr>
        <p:txBody>
          <a:bodyPr/>
          <a:lstStyle/>
          <a:p>
            <a:fld id="{621DD2CE-CCDC-2A47-870E-C5DED8C32F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281354" y="0"/>
            <a:ext cx="12064463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265358"/>
            <a:ext cx="11910646" cy="350520"/>
          </a:xfrm>
          <a:prstGeom prst="rect">
            <a:avLst/>
          </a:prstGeom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135632291"/>
              </p:ext>
            </p:extLst>
          </p:nvPr>
        </p:nvGraphicFramePr>
        <p:xfrm>
          <a:off x="281354" y="1227667"/>
          <a:ext cx="10990385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2F2B39-DC5D-46D7-83C5-B1E7C67A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66627"/>
            <a:ext cx="2743200" cy="365125"/>
          </a:xfrm>
        </p:spPr>
        <p:txBody>
          <a:bodyPr/>
          <a:lstStyle/>
          <a:p>
            <a:fld id="{621DD2CE-CCDC-2A47-870E-C5DED8C32FD7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15E6FD-2207-4518-86D0-82402C4748D0}"/>
              </a:ext>
            </a:extLst>
          </p:cNvPr>
          <p:cNvSpPr txBox="1"/>
          <p:nvPr/>
        </p:nvSpPr>
        <p:spPr>
          <a:xfrm>
            <a:off x="1079292" y="3244333"/>
            <a:ext cx="154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9D73ED-B45C-4382-AF4F-127916CF6FB4}"/>
              </a:ext>
            </a:extLst>
          </p:cNvPr>
          <p:cNvSpPr txBox="1"/>
          <p:nvPr/>
        </p:nvSpPr>
        <p:spPr>
          <a:xfrm>
            <a:off x="2181025" y="3271333"/>
            <a:ext cx="138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99D77B-C565-4113-A643-ED29C8381B38}"/>
              </a:ext>
            </a:extLst>
          </p:cNvPr>
          <p:cNvSpPr txBox="1"/>
          <p:nvPr/>
        </p:nvSpPr>
        <p:spPr>
          <a:xfrm>
            <a:off x="1722322" y="4123359"/>
            <a:ext cx="184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خطوط الانابيب النفطية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D55EF4-D620-4448-A42F-41AFEB4DE4FB}"/>
              </a:ext>
            </a:extLst>
          </p:cNvPr>
          <p:cNvSpPr txBox="1"/>
          <p:nvPr/>
        </p:nvSpPr>
        <p:spPr>
          <a:xfrm>
            <a:off x="8041748" y="3244334"/>
            <a:ext cx="98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237CD7-7F6C-48AF-B333-112DAC0D3CAA}"/>
              </a:ext>
            </a:extLst>
          </p:cNvPr>
          <p:cNvSpPr txBox="1"/>
          <p:nvPr/>
        </p:nvSpPr>
        <p:spPr>
          <a:xfrm>
            <a:off x="4469599" y="4188010"/>
            <a:ext cx="184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وزارة الصحة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3550BE-2D94-46A8-A310-D0C4D10BE378}"/>
              </a:ext>
            </a:extLst>
          </p:cNvPr>
          <p:cNvSpPr txBox="1"/>
          <p:nvPr/>
        </p:nvSpPr>
        <p:spPr>
          <a:xfrm>
            <a:off x="7351742" y="4217415"/>
            <a:ext cx="155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وزارة النقل</a:t>
            </a:r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6B384DF-A6B9-4FAF-A9C9-141641A8B61D}"/>
              </a:ext>
            </a:extLst>
          </p:cNvPr>
          <p:cNvSpPr/>
          <p:nvPr/>
        </p:nvSpPr>
        <p:spPr>
          <a:xfrm>
            <a:off x="3301986" y="3208320"/>
            <a:ext cx="787792" cy="64008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9C5C79-32ED-46A4-ABD1-492BF1C04AA1}"/>
              </a:ext>
            </a:extLst>
          </p:cNvPr>
          <p:cNvSpPr txBox="1"/>
          <p:nvPr/>
        </p:nvSpPr>
        <p:spPr>
          <a:xfrm>
            <a:off x="2625969" y="2229697"/>
            <a:ext cx="184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وزارة الكهرباء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D11D5F-2A11-47E5-BB36-C50352154461}"/>
              </a:ext>
            </a:extLst>
          </p:cNvPr>
          <p:cNvSpPr txBox="1"/>
          <p:nvPr/>
        </p:nvSpPr>
        <p:spPr>
          <a:xfrm>
            <a:off x="3301986" y="3271333"/>
            <a:ext cx="8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0AED087-59D5-4468-862E-8349B4CCD4F5}"/>
              </a:ext>
            </a:extLst>
          </p:cNvPr>
          <p:cNvSpPr/>
          <p:nvPr/>
        </p:nvSpPr>
        <p:spPr>
          <a:xfrm>
            <a:off x="5094141" y="3153094"/>
            <a:ext cx="787792" cy="64008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22950A-CB21-454E-B2B9-7EC1C154213E}"/>
              </a:ext>
            </a:extLst>
          </p:cNvPr>
          <p:cNvSpPr txBox="1"/>
          <p:nvPr/>
        </p:nvSpPr>
        <p:spPr>
          <a:xfrm>
            <a:off x="6834498" y="3254577"/>
            <a:ext cx="99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7E1BE2F-46C9-4E06-9DF8-1572D9A061CD}"/>
              </a:ext>
            </a:extLst>
          </p:cNvPr>
          <p:cNvSpPr txBox="1"/>
          <p:nvPr/>
        </p:nvSpPr>
        <p:spPr>
          <a:xfrm>
            <a:off x="5257391" y="3274076"/>
            <a:ext cx="80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055B41F-9BD6-4EF4-B040-1B2A1C6A72EC}"/>
              </a:ext>
            </a:extLst>
          </p:cNvPr>
          <p:cNvSpPr txBox="1"/>
          <p:nvPr/>
        </p:nvSpPr>
        <p:spPr>
          <a:xfrm>
            <a:off x="6488506" y="1944961"/>
            <a:ext cx="1553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محافظة </a:t>
            </a:r>
            <a:r>
              <a:rPr lang="ar-IQ" sz="2400" dirty="0" smtClean="0"/>
              <a:t>ميسان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404079D-4D82-4115-96B0-0D4673624E82}"/>
              </a:ext>
            </a:extLst>
          </p:cNvPr>
          <p:cNvSpPr/>
          <p:nvPr/>
        </p:nvSpPr>
        <p:spPr>
          <a:xfrm>
            <a:off x="9066734" y="3108958"/>
            <a:ext cx="787792" cy="64008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9FE97CA-F51E-479E-987B-A41AC4FFB00A}"/>
              </a:ext>
            </a:extLst>
          </p:cNvPr>
          <p:cNvSpPr txBox="1"/>
          <p:nvPr/>
        </p:nvSpPr>
        <p:spPr>
          <a:xfrm>
            <a:off x="8949561" y="3254577"/>
            <a:ext cx="8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DF6BC3-A3A3-419A-B6EE-78C0A822397D}"/>
              </a:ext>
            </a:extLst>
          </p:cNvPr>
          <p:cNvSpPr txBox="1"/>
          <p:nvPr/>
        </p:nvSpPr>
        <p:spPr>
          <a:xfrm>
            <a:off x="8610601" y="2179150"/>
            <a:ext cx="155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وزارة العدل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0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281354" y="0"/>
            <a:ext cx="12064463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265358"/>
            <a:ext cx="11910646" cy="35052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5811740"/>
              </p:ext>
            </p:extLst>
          </p:nvPr>
        </p:nvGraphicFramePr>
        <p:xfrm>
          <a:off x="914400" y="1227667"/>
          <a:ext cx="10550769" cy="478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lide Number Placeholder 8">
            <a:extLst>
              <a:ext uri="{FF2B5EF4-FFF2-40B4-BE49-F238E27FC236}">
                <a16:creationId xmlns="" xmlns:a16="http://schemas.microsoft.com/office/drawing/2014/main" id="{9F33AD1E-2962-401F-9482-C5AEA845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fld id="{621DD2CE-CCDC-2A47-870E-C5DED8C32FD7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1D3641-D3EF-4D9A-BF20-1289F1883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1479" y="4422698"/>
            <a:ext cx="1634586" cy="1334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B00E11-1B49-44EF-85B8-4B816D5260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3818" y="2970812"/>
            <a:ext cx="2007903" cy="1221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33E931-01CC-4698-B144-1FFB057A16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3585" y="4331099"/>
            <a:ext cx="332935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BC5757-D0ED-4976-B24D-AE0D09B1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12192000" cy="4304076"/>
          </a:xfrm>
        </p:spPr>
        <p:txBody>
          <a:bodyPr>
            <a:normAutofit/>
          </a:bodyPr>
          <a:lstStyle/>
          <a:p>
            <a:pPr algn="ctr"/>
            <a:r>
              <a:rPr lang="ar-IQ" sz="6000" dirty="0" smtClean="0"/>
              <a:t>شكرا لحسن استماعكم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90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36BBCD1-84BD-43BA-9E9C-9C3ED7A1D08A}"/>
              </a:ext>
            </a:extLst>
          </p:cNvPr>
          <p:cNvSpPr txBox="1"/>
          <p:nvPr/>
        </p:nvSpPr>
        <p:spPr>
          <a:xfrm>
            <a:off x="7375454" y="2054775"/>
            <a:ext cx="3482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9600" dirty="0">
                <a:solidFill>
                  <a:srgbClr val="24324D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رؤيتنا</a:t>
            </a:r>
            <a:endParaRPr lang="en-US" sz="9600" dirty="0">
              <a:solidFill>
                <a:srgbClr val="24324D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01AAA16-391F-473C-8B24-5A2FE50BF9C2}"/>
              </a:ext>
            </a:extLst>
          </p:cNvPr>
          <p:cNvSpPr/>
          <p:nvPr/>
        </p:nvSpPr>
        <p:spPr>
          <a:xfrm>
            <a:off x="888929" y="4236943"/>
            <a:ext cx="10438432" cy="1888196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E7D9CA-B18D-4FE0-A1C3-22B721BD0CC8}"/>
              </a:ext>
            </a:extLst>
          </p:cNvPr>
          <p:cNvSpPr txBox="1"/>
          <p:nvPr/>
        </p:nvSpPr>
        <p:spPr>
          <a:xfrm>
            <a:off x="1205460" y="4519336"/>
            <a:ext cx="952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2400" dirty="0">
                <a:solidFill>
                  <a:srgbClr val="DEDFE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أداء متميز للإسهام في تحقيق </a:t>
            </a:r>
            <a:r>
              <a:rPr lang="ar-SA" sz="4000" dirty="0">
                <a:solidFill>
                  <a:srgbClr val="DEDFE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التنمية الاقتصادية المستدامة</a:t>
            </a:r>
            <a:r>
              <a:rPr lang="ar-SA" sz="2400" dirty="0">
                <a:solidFill>
                  <a:srgbClr val="DEDFE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والازدهار للمواطنين</a:t>
            </a:r>
            <a:endParaRPr lang="en-US" sz="2400" dirty="0">
              <a:solidFill>
                <a:srgbClr val="DEDFE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C8B92EF-B4D2-420C-8C81-8970B42F0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F219B1-1C69-4CFE-8450-1C3BAAA3FE93}"/>
              </a:ext>
            </a:extLst>
          </p:cNvPr>
          <p:cNvSpPr txBox="1"/>
          <p:nvPr/>
        </p:nvSpPr>
        <p:spPr>
          <a:xfrm>
            <a:off x="3230911" y="768241"/>
            <a:ext cx="705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رؤية البنك المركزي العراقي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60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36BBCD1-84BD-43BA-9E9C-9C3ED7A1D08A}"/>
              </a:ext>
            </a:extLst>
          </p:cNvPr>
          <p:cNvSpPr txBox="1"/>
          <p:nvPr/>
        </p:nvSpPr>
        <p:spPr>
          <a:xfrm>
            <a:off x="6962408" y="3150445"/>
            <a:ext cx="466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9600" dirty="0">
                <a:solidFill>
                  <a:srgbClr val="24324D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رسالتنا</a:t>
            </a:r>
            <a:endParaRPr lang="en-US" sz="9600" dirty="0">
              <a:solidFill>
                <a:srgbClr val="24324D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01AAA16-391F-473C-8B24-5A2FE50BF9C2}"/>
              </a:ext>
            </a:extLst>
          </p:cNvPr>
          <p:cNvSpPr/>
          <p:nvPr/>
        </p:nvSpPr>
        <p:spPr>
          <a:xfrm rot="16200000">
            <a:off x="1707286" y="1457189"/>
            <a:ext cx="3781346" cy="5478734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E3F3B5-4BD2-42E4-93CF-5B0D807CC425}"/>
              </a:ext>
            </a:extLst>
          </p:cNvPr>
          <p:cNvSpPr txBox="1"/>
          <p:nvPr/>
        </p:nvSpPr>
        <p:spPr>
          <a:xfrm>
            <a:off x="3777097" y="2908696"/>
            <a:ext cx="232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4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ممارسات ادارية حديثة</a:t>
            </a:r>
            <a:endParaRPr lang="en-US" sz="24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CCD4DE2-C5C1-49D5-9EA8-9DDB82C9EEEE}"/>
              </a:ext>
            </a:extLst>
          </p:cNvPr>
          <p:cNvSpPr txBox="1"/>
          <p:nvPr/>
        </p:nvSpPr>
        <p:spPr>
          <a:xfrm>
            <a:off x="1037731" y="2908694"/>
            <a:ext cx="232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4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سياسة رقابية احترازية</a:t>
            </a:r>
            <a:endParaRPr lang="en-US" sz="24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1EF9081-DBBE-44CA-9C84-12956B5BA14D}"/>
              </a:ext>
            </a:extLst>
          </p:cNvPr>
          <p:cNvSpPr txBox="1"/>
          <p:nvPr/>
        </p:nvSpPr>
        <p:spPr>
          <a:xfrm>
            <a:off x="3798940" y="4628979"/>
            <a:ext cx="232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4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حوكمة القطاع المالي</a:t>
            </a:r>
            <a:endParaRPr lang="en-US" sz="24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BD0AFA-BCFA-4ECD-8348-5DD3A80B54B8}"/>
              </a:ext>
            </a:extLst>
          </p:cNvPr>
          <p:cNvSpPr txBox="1"/>
          <p:nvPr/>
        </p:nvSpPr>
        <p:spPr>
          <a:xfrm>
            <a:off x="1066478" y="4567418"/>
            <a:ext cx="2323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8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تبني سياسة نقدية كفوءة</a:t>
            </a:r>
            <a:endParaRPr lang="en-US" sz="28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F36E75-9028-468A-B9C7-6617DD833497}"/>
              </a:ext>
            </a:extLst>
          </p:cNvPr>
          <p:cNvCxnSpPr>
            <a:cxnSpLocks/>
          </p:cNvCxnSpPr>
          <p:nvPr/>
        </p:nvCxnSpPr>
        <p:spPr>
          <a:xfrm>
            <a:off x="3597959" y="2667997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BB6E926-0A52-47EE-BDA2-0EB720AC8676}"/>
              </a:ext>
            </a:extLst>
          </p:cNvPr>
          <p:cNvCxnSpPr>
            <a:cxnSpLocks/>
          </p:cNvCxnSpPr>
          <p:nvPr/>
        </p:nvCxnSpPr>
        <p:spPr>
          <a:xfrm>
            <a:off x="3597959" y="4527655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B8B6975-1375-47C3-94B8-90A4713B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6A4DB9-8A50-42E7-9267-E355FC54CBB2}"/>
              </a:ext>
            </a:extLst>
          </p:cNvPr>
          <p:cNvSpPr txBox="1"/>
          <p:nvPr/>
        </p:nvSpPr>
        <p:spPr>
          <a:xfrm>
            <a:off x="3230911" y="768241"/>
            <a:ext cx="705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رؤية البنك المركزي العراقي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D9058E2-9EB8-4E04-88F3-56F320E811B7}"/>
              </a:ext>
            </a:extLst>
          </p:cNvPr>
          <p:cNvCxnSpPr>
            <a:cxnSpLocks/>
          </p:cNvCxnSpPr>
          <p:nvPr/>
        </p:nvCxnSpPr>
        <p:spPr>
          <a:xfrm rot="5400000">
            <a:off x="4951842" y="3575315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7A113E-0616-47A0-94ED-D6CF98AE781F}"/>
              </a:ext>
            </a:extLst>
          </p:cNvPr>
          <p:cNvCxnSpPr>
            <a:cxnSpLocks/>
          </p:cNvCxnSpPr>
          <p:nvPr/>
        </p:nvCxnSpPr>
        <p:spPr>
          <a:xfrm rot="5400000">
            <a:off x="2212186" y="3575315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36BBCD1-84BD-43BA-9E9C-9C3ED7A1D08A}"/>
              </a:ext>
            </a:extLst>
          </p:cNvPr>
          <p:cNvSpPr txBox="1"/>
          <p:nvPr/>
        </p:nvSpPr>
        <p:spPr>
          <a:xfrm>
            <a:off x="339617" y="2098549"/>
            <a:ext cx="11215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8000" dirty="0">
                <a:solidFill>
                  <a:srgbClr val="24324D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القيم المؤسسية</a:t>
            </a:r>
            <a:endParaRPr lang="en-US" sz="8000" dirty="0">
              <a:solidFill>
                <a:srgbClr val="24324D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12CE00-0BBD-49F2-86FE-A5A16A9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0826A4-E778-40FD-AE75-D6769878796A}"/>
              </a:ext>
            </a:extLst>
          </p:cNvPr>
          <p:cNvSpPr txBox="1"/>
          <p:nvPr/>
        </p:nvSpPr>
        <p:spPr>
          <a:xfrm>
            <a:off x="2709077" y="768241"/>
            <a:ext cx="758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رؤية البنك المركزي العراقي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01AAA16-391F-473C-8B24-5A2FE50BF9C2}"/>
              </a:ext>
            </a:extLst>
          </p:cNvPr>
          <p:cNvSpPr/>
          <p:nvPr/>
        </p:nvSpPr>
        <p:spPr>
          <a:xfrm>
            <a:off x="325748" y="4234577"/>
            <a:ext cx="11468686" cy="1888196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8E3F3B5-4BD2-42E4-93CF-5B0D807CC425}"/>
              </a:ext>
            </a:extLst>
          </p:cNvPr>
          <p:cNvSpPr txBox="1"/>
          <p:nvPr/>
        </p:nvSpPr>
        <p:spPr>
          <a:xfrm>
            <a:off x="9594732" y="4793968"/>
            <a:ext cx="2323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2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الولاء</a:t>
            </a:r>
          </a:p>
          <a:p>
            <a:pPr lvl="0" algn="ctr" rtl="1"/>
            <a:r>
              <a:rPr lang="ar-IQ" sz="22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الوظيفي</a:t>
            </a:r>
            <a:endParaRPr lang="en-US" sz="22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CCD4DE2-C5C1-49D5-9EA8-9DDB82C9EEEE}"/>
              </a:ext>
            </a:extLst>
          </p:cNvPr>
          <p:cNvSpPr txBox="1"/>
          <p:nvPr/>
        </p:nvSpPr>
        <p:spPr>
          <a:xfrm>
            <a:off x="7291390" y="4860526"/>
            <a:ext cx="2323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2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الابداع </a:t>
            </a:r>
          </a:p>
          <a:p>
            <a:pPr lvl="0" algn="ctr" rtl="1"/>
            <a:r>
              <a:rPr lang="ar-IQ" sz="22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و الابتكار</a:t>
            </a:r>
            <a:endParaRPr lang="en-US" sz="22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1EF9081-DBBE-44CA-9C84-12956B5BA14D}"/>
              </a:ext>
            </a:extLst>
          </p:cNvPr>
          <p:cNvSpPr txBox="1"/>
          <p:nvPr/>
        </p:nvSpPr>
        <p:spPr>
          <a:xfrm>
            <a:off x="2722633" y="4762986"/>
            <a:ext cx="2323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2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النزاهة و الشفافية</a:t>
            </a:r>
            <a:endParaRPr lang="en-US" sz="22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BD0AFA-BCFA-4ECD-8348-5DD3A80B54B8}"/>
              </a:ext>
            </a:extLst>
          </p:cNvPr>
          <p:cNvSpPr txBox="1"/>
          <p:nvPr/>
        </p:nvSpPr>
        <p:spPr>
          <a:xfrm>
            <a:off x="385470" y="4751082"/>
            <a:ext cx="2323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2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العدالة و المساواة</a:t>
            </a:r>
            <a:endParaRPr lang="en-US" sz="22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44FE9E2-787D-454E-95E8-8917797DD6CE}"/>
              </a:ext>
            </a:extLst>
          </p:cNvPr>
          <p:cNvCxnSpPr>
            <a:cxnSpLocks/>
          </p:cNvCxnSpPr>
          <p:nvPr/>
        </p:nvCxnSpPr>
        <p:spPr>
          <a:xfrm>
            <a:off x="7475698" y="4606669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3840703-AD64-483B-B590-BE3A00477933}"/>
              </a:ext>
            </a:extLst>
          </p:cNvPr>
          <p:cNvCxnSpPr>
            <a:cxnSpLocks/>
          </p:cNvCxnSpPr>
          <p:nvPr/>
        </p:nvCxnSpPr>
        <p:spPr>
          <a:xfrm>
            <a:off x="9511366" y="4591649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C321BDD-6F99-4A96-97FD-F5F75D2184B7}"/>
              </a:ext>
            </a:extLst>
          </p:cNvPr>
          <p:cNvCxnSpPr>
            <a:cxnSpLocks/>
          </p:cNvCxnSpPr>
          <p:nvPr/>
        </p:nvCxnSpPr>
        <p:spPr>
          <a:xfrm>
            <a:off x="2722624" y="4559664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3D1797A-A255-4A26-AB2A-78F5C96523EA}"/>
              </a:ext>
            </a:extLst>
          </p:cNvPr>
          <p:cNvSpPr txBox="1"/>
          <p:nvPr/>
        </p:nvSpPr>
        <p:spPr>
          <a:xfrm>
            <a:off x="5073346" y="4917525"/>
            <a:ext cx="2323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200" dirty="0">
                <a:solidFill>
                  <a:srgbClr val="DEDFE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روح الفريق</a:t>
            </a:r>
            <a:endParaRPr lang="en-US" sz="2200" dirty="0">
              <a:solidFill>
                <a:srgbClr val="DEDFE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60B71E7-8688-4781-A849-7CD633607484}"/>
              </a:ext>
            </a:extLst>
          </p:cNvPr>
          <p:cNvCxnSpPr>
            <a:cxnSpLocks/>
          </p:cNvCxnSpPr>
          <p:nvPr/>
        </p:nvCxnSpPr>
        <p:spPr>
          <a:xfrm>
            <a:off x="5073337" y="4591649"/>
            <a:ext cx="0" cy="126727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8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10633"/>
            <a:ext cx="12190476" cy="68588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023C29A-FC7D-4050-A739-C3FB9DDA943A}"/>
              </a:ext>
            </a:extLst>
          </p:cNvPr>
          <p:cNvSpPr/>
          <p:nvPr/>
        </p:nvSpPr>
        <p:spPr>
          <a:xfrm>
            <a:off x="755774" y="1919887"/>
            <a:ext cx="1833478" cy="1077218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400" dirty="0">
                <a:solidFill>
                  <a:schemeClr val="bg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حماية</a:t>
            </a:r>
            <a:r>
              <a:rPr lang="ar-IQ" sz="1400" dirty="0">
                <a:latin typeface="29LT Bukra Regular" panose="000B0903020204020204" pitchFamily="34" charset="-78"/>
                <a:cs typeface="29LT Bukra Regular" panose="000B0903020204020204" pitchFamily="34" charset="-78"/>
              </a:rPr>
              <a:t> الزبائن</a:t>
            </a:r>
            <a:endParaRPr lang="en-US" sz="1400" dirty="0"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DDF23B2-9E94-492E-B1F1-803A2AAE5812}"/>
              </a:ext>
            </a:extLst>
          </p:cNvPr>
          <p:cNvSpPr/>
          <p:nvPr/>
        </p:nvSpPr>
        <p:spPr>
          <a:xfrm>
            <a:off x="5178499" y="5163417"/>
            <a:ext cx="1833478" cy="1077218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400" dirty="0">
                <a:latin typeface="29LT Bukra Regular" panose="000B0903020204020204" pitchFamily="34" charset="-78"/>
                <a:cs typeface="29LT Bukra Regular" panose="000B0903020204020204" pitchFamily="34" charset="-78"/>
              </a:rPr>
              <a:t>تطوير البنية التحتية</a:t>
            </a:r>
            <a:endParaRPr lang="en-US" sz="1400" dirty="0"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8F17268D-79D4-43C8-B3A3-0EA9B5ECFBE5}"/>
              </a:ext>
            </a:extLst>
          </p:cNvPr>
          <p:cNvSpPr/>
          <p:nvPr/>
        </p:nvSpPr>
        <p:spPr>
          <a:xfrm>
            <a:off x="755774" y="5163417"/>
            <a:ext cx="1833478" cy="1077218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400" dirty="0">
                <a:latin typeface="29LT Bukra Regular" panose="000B0903020204020204" pitchFamily="34" charset="-78"/>
                <a:cs typeface="29LT Bukra Regular" panose="000B0903020204020204" pitchFamily="34" charset="-78"/>
              </a:rPr>
              <a:t>تطوير العنصر البشري</a:t>
            </a:r>
            <a:endParaRPr lang="en-US" sz="1400" dirty="0"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CA6F38D-B793-4F7D-B3D2-AF375FB7582F}"/>
              </a:ext>
            </a:extLst>
          </p:cNvPr>
          <p:cNvSpPr/>
          <p:nvPr/>
        </p:nvSpPr>
        <p:spPr>
          <a:xfrm>
            <a:off x="9693966" y="1923091"/>
            <a:ext cx="1833478" cy="1077218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400" dirty="0">
                <a:latin typeface="29LT Bukra Regular" panose="000B0903020204020204" pitchFamily="34" charset="-78"/>
                <a:cs typeface="29LT Bukra Regular" panose="000B0903020204020204" pitchFamily="34" charset="-78"/>
              </a:rPr>
              <a:t>تعزيز الشمول المالي</a:t>
            </a:r>
            <a:endParaRPr lang="en-US" sz="1400" dirty="0"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CE7A9670-0250-4172-BCC9-0F2ACB302DA5}"/>
              </a:ext>
            </a:extLst>
          </p:cNvPr>
          <p:cNvSpPr/>
          <p:nvPr/>
        </p:nvSpPr>
        <p:spPr>
          <a:xfrm>
            <a:off x="5178499" y="1923091"/>
            <a:ext cx="1833478" cy="1077218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5EB00AB-8B41-450F-BD55-9BD6589892FD}"/>
              </a:ext>
            </a:extLst>
          </p:cNvPr>
          <p:cNvSpPr/>
          <p:nvPr/>
        </p:nvSpPr>
        <p:spPr>
          <a:xfrm>
            <a:off x="9693966" y="5163417"/>
            <a:ext cx="1833478" cy="1077218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400" dirty="0">
                <a:latin typeface="29LT Bukra Regular" panose="000B0903020204020204" pitchFamily="34" charset="-78"/>
                <a:cs typeface="29LT Bukra Regular" panose="000B0903020204020204" pitchFamily="34" charset="-78"/>
              </a:rPr>
              <a:t>تطوير الخدمات</a:t>
            </a:r>
            <a:endParaRPr lang="en-US" sz="1400" dirty="0"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DE40D5-23F9-4611-9A08-8EEAA7731664}"/>
              </a:ext>
            </a:extLst>
          </p:cNvPr>
          <p:cNvCxnSpPr>
            <a:stCxn id="2" idx="2"/>
            <a:endCxn id="14" idx="0"/>
          </p:cNvCxnSpPr>
          <p:nvPr/>
        </p:nvCxnSpPr>
        <p:spPr>
          <a:xfrm>
            <a:off x="1672510" y="2997105"/>
            <a:ext cx="0" cy="2166312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0142A6E-C3E6-45A7-8897-777689B33A97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10610705" y="3000309"/>
            <a:ext cx="0" cy="2163108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863123C-B118-4AF1-906F-73110195DA30}"/>
              </a:ext>
            </a:extLst>
          </p:cNvPr>
          <p:cNvCxnSpPr>
            <a:cxnSpLocks/>
            <a:stCxn id="15" idx="1"/>
            <a:endCxn id="16" idx="3"/>
          </p:cNvCxnSpPr>
          <p:nvPr/>
        </p:nvCxnSpPr>
        <p:spPr>
          <a:xfrm flipH="1">
            <a:off x="7011976" y="2461700"/>
            <a:ext cx="2681990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1A785CB-D48D-436D-B854-A7C6B18D05C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589257" y="5702026"/>
            <a:ext cx="2589249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F96AB34-A1C9-4AC8-938F-3BF2D020CE4C}"/>
              </a:ext>
            </a:extLst>
          </p:cNvPr>
          <p:cNvCxnSpPr>
            <a:cxnSpLocks/>
            <a:stCxn id="16" idx="1"/>
            <a:endCxn id="2" idx="3"/>
          </p:cNvCxnSpPr>
          <p:nvPr/>
        </p:nvCxnSpPr>
        <p:spPr>
          <a:xfrm flipH="1" flipV="1">
            <a:off x="2589257" y="2458496"/>
            <a:ext cx="2589249" cy="3204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022DBEE9-A464-4976-BC6B-4E3FC9898F00}"/>
              </a:ext>
            </a:extLst>
          </p:cNvPr>
          <p:cNvCxnSpPr>
            <a:cxnSpLocks/>
          </p:cNvCxnSpPr>
          <p:nvPr/>
        </p:nvCxnSpPr>
        <p:spPr>
          <a:xfrm flipH="1">
            <a:off x="7011976" y="5662270"/>
            <a:ext cx="2681990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16E4090-67D9-48D2-A41F-B8BF7ADDDA7A}"/>
              </a:ext>
            </a:extLst>
          </p:cNvPr>
          <p:cNvSpPr txBox="1"/>
          <p:nvPr/>
        </p:nvSpPr>
        <p:spPr>
          <a:xfrm>
            <a:off x="5100357" y="2163143"/>
            <a:ext cx="198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1400" dirty="0">
                <a:solidFill>
                  <a:schemeClr val="bg1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الشفافية والمسائلة والحوكمة</a:t>
            </a:r>
            <a:endParaRPr lang="en-US" sz="1400" dirty="0">
              <a:solidFill>
                <a:schemeClr val="bg1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071C0A1-5F6C-4F9C-AC7A-E9737E457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8F65CAE-9EF6-4557-9DCB-3379BD5EB800}"/>
              </a:ext>
            </a:extLst>
          </p:cNvPr>
          <p:cNvSpPr txBox="1"/>
          <p:nvPr/>
        </p:nvSpPr>
        <p:spPr>
          <a:xfrm>
            <a:off x="2709077" y="768246"/>
            <a:ext cx="758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انعكاسات الخطة الاستراتيجية 2016-2020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0BB968-F373-4E60-B0DB-EB78DE716F38}"/>
              </a:ext>
            </a:extLst>
          </p:cNvPr>
          <p:cNvSpPr txBox="1"/>
          <p:nvPr/>
        </p:nvSpPr>
        <p:spPr>
          <a:xfrm>
            <a:off x="2192202" y="3298869"/>
            <a:ext cx="78060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ar-SA" sz="2800" dirty="0">
                <a:solidFill>
                  <a:srgbClr val="24324D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واحدة من أسمى غايات البنك المركزي</a:t>
            </a:r>
            <a:r>
              <a:rPr lang="ar-IQ" sz="2800" dirty="0">
                <a:solidFill>
                  <a:srgbClr val="24324D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 </a:t>
            </a:r>
            <a:r>
              <a:rPr lang="ar-SA" sz="2800" dirty="0">
                <a:solidFill>
                  <a:srgbClr val="24324D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بناء وتعزيز </a:t>
            </a:r>
            <a:r>
              <a:rPr lang="ar-SA" sz="4000" dirty="0">
                <a:solidFill>
                  <a:srgbClr val="24324D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الثقة في القطاع المالي</a:t>
            </a:r>
            <a:endParaRPr lang="en-US" sz="2800" dirty="0">
              <a:solidFill>
                <a:srgbClr val="24324D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468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12CE00-0BBD-49F2-86FE-A5A16A9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0826A4-E778-40FD-AE75-D6769878796A}"/>
              </a:ext>
            </a:extLst>
          </p:cNvPr>
          <p:cNvSpPr txBox="1"/>
          <p:nvPr/>
        </p:nvSpPr>
        <p:spPr>
          <a:xfrm>
            <a:off x="2709077" y="768241"/>
            <a:ext cx="758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نظام المدفوعات العراقي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98032C1-4D45-43E8-BDD9-F35C612DB081}"/>
              </a:ext>
            </a:extLst>
          </p:cNvPr>
          <p:cNvCxnSpPr/>
          <p:nvPr/>
        </p:nvCxnSpPr>
        <p:spPr>
          <a:xfrm>
            <a:off x="1088065" y="4407200"/>
            <a:ext cx="10015870" cy="0"/>
          </a:xfrm>
          <a:prstGeom prst="line">
            <a:avLst/>
          </a:prstGeom>
          <a:ln w="76200">
            <a:solidFill>
              <a:srgbClr val="1230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BC23FCD-B1D9-4C95-8057-9575CA839F64}"/>
              </a:ext>
            </a:extLst>
          </p:cNvPr>
          <p:cNvCxnSpPr/>
          <p:nvPr/>
        </p:nvCxnSpPr>
        <p:spPr>
          <a:xfrm flipV="1">
            <a:off x="2105247" y="3848991"/>
            <a:ext cx="0" cy="558209"/>
          </a:xfrm>
          <a:prstGeom prst="line">
            <a:avLst/>
          </a:prstGeom>
          <a:ln w="76200">
            <a:solidFill>
              <a:srgbClr val="123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4BD6433-CD94-4025-A0E3-4315E9025EFF}"/>
              </a:ext>
            </a:extLst>
          </p:cNvPr>
          <p:cNvSpPr/>
          <p:nvPr/>
        </p:nvSpPr>
        <p:spPr>
          <a:xfrm>
            <a:off x="1988291" y="3668240"/>
            <a:ext cx="233916" cy="233916"/>
          </a:xfrm>
          <a:prstGeom prst="ellipse">
            <a:avLst/>
          </a:prstGeom>
          <a:solidFill>
            <a:srgbClr val="123055"/>
          </a:solidFill>
          <a:ln>
            <a:solidFill>
              <a:srgbClr val="0F2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7C2253-014C-41D5-8616-D1693FDB3C33}"/>
              </a:ext>
            </a:extLst>
          </p:cNvPr>
          <p:cNvCxnSpPr/>
          <p:nvPr/>
        </p:nvCxnSpPr>
        <p:spPr>
          <a:xfrm flipV="1">
            <a:off x="6461369" y="3864939"/>
            <a:ext cx="0" cy="558209"/>
          </a:xfrm>
          <a:prstGeom prst="line">
            <a:avLst/>
          </a:prstGeom>
          <a:ln w="76200">
            <a:solidFill>
              <a:srgbClr val="123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B656ECF-971F-4427-A379-8D259D6673A0}"/>
              </a:ext>
            </a:extLst>
          </p:cNvPr>
          <p:cNvSpPr/>
          <p:nvPr/>
        </p:nvSpPr>
        <p:spPr>
          <a:xfrm>
            <a:off x="6344413" y="3684186"/>
            <a:ext cx="233916" cy="233916"/>
          </a:xfrm>
          <a:prstGeom prst="ellipse">
            <a:avLst/>
          </a:prstGeom>
          <a:solidFill>
            <a:srgbClr val="123055"/>
          </a:solidFill>
          <a:ln>
            <a:solidFill>
              <a:srgbClr val="0F2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D2F3C8B-80FD-4EF2-9BD5-1874A0513017}"/>
              </a:ext>
            </a:extLst>
          </p:cNvPr>
          <p:cNvGrpSpPr/>
          <p:nvPr/>
        </p:nvGrpSpPr>
        <p:grpSpPr>
          <a:xfrm rot="10800000">
            <a:off x="8177421" y="4423146"/>
            <a:ext cx="233916" cy="738960"/>
            <a:chOff x="7946067" y="4299100"/>
            <a:chExt cx="233916" cy="73896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5DB93202-9986-4B6E-9DEC-57879197A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3024" y="4479851"/>
              <a:ext cx="0" cy="558209"/>
            </a:xfrm>
            <a:prstGeom prst="line">
              <a:avLst/>
            </a:prstGeom>
            <a:ln w="76200">
              <a:solidFill>
                <a:srgbClr val="123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A66AAD3-B389-4C1F-BFFF-EC31E1E99B00}"/>
                </a:ext>
              </a:extLst>
            </p:cNvPr>
            <p:cNvSpPr/>
            <p:nvPr/>
          </p:nvSpPr>
          <p:spPr>
            <a:xfrm>
              <a:off x="7946067" y="4299100"/>
              <a:ext cx="233916" cy="233916"/>
            </a:xfrm>
            <a:prstGeom prst="ellipse">
              <a:avLst/>
            </a:prstGeom>
            <a:solidFill>
              <a:srgbClr val="123055"/>
            </a:solidFill>
            <a:ln>
              <a:solidFill>
                <a:srgbClr val="0F2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246F6D9A-A63C-48A5-952B-EDF09042B6E2}"/>
              </a:ext>
            </a:extLst>
          </p:cNvPr>
          <p:cNvCxnSpPr/>
          <p:nvPr/>
        </p:nvCxnSpPr>
        <p:spPr>
          <a:xfrm flipV="1">
            <a:off x="10159621" y="3864939"/>
            <a:ext cx="0" cy="558209"/>
          </a:xfrm>
          <a:prstGeom prst="line">
            <a:avLst/>
          </a:prstGeom>
          <a:ln w="76200">
            <a:solidFill>
              <a:srgbClr val="123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0B008ED-029C-4FE0-88A4-37EEF3AACAD0}"/>
              </a:ext>
            </a:extLst>
          </p:cNvPr>
          <p:cNvSpPr/>
          <p:nvPr/>
        </p:nvSpPr>
        <p:spPr>
          <a:xfrm>
            <a:off x="10042664" y="3684186"/>
            <a:ext cx="233916" cy="233916"/>
          </a:xfrm>
          <a:prstGeom prst="ellipse">
            <a:avLst/>
          </a:prstGeom>
          <a:solidFill>
            <a:srgbClr val="123055"/>
          </a:solidFill>
          <a:ln>
            <a:solidFill>
              <a:srgbClr val="0F2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084232C-5191-4C96-9D8F-0B9619D61C7E}"/>
              </a:ext>
            </a:extLst>
          </p:cNvPr>
          <p:cNvSpPr txBox="1"/>
          <p:nvPr/>
        </p:nvSpPr>
        <p:spPr>
          <a:xfrm>
            <a:off x="1483651" y="4508689"/>
            <a:ext cx="119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2006</a:t>
            </a:r>
            <a:endParaRPr lang="en-US" sz="2400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C36293-D1ED-4BDA-89E4-07E111ABE922}"/>
              </a:ext>
            </a:extLst>
          </p:cNvPr>
          <p:cNvSpPr txBox="1"/>
          <p:nvPr/>
        </p:nvSpPr>
        <p:spPr>
          <a:xfrm>
            <a:off x="9568412" y="4508689"/>
            <a:ext cx="119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2017</a:t>
            </a:r>
            <a:endParaRPr lang="en-US" sz="2400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67A06FE-C475-4824-9CAD-2EC807858124}"/>
              </a:ext>
            </a:extLst>
          </p:cNvPr>
          <p:cNvSpPr txBox="1"/>
          <p:nvPr/>
        </p:nvSpPr>
        <p:spPr>
          <a:xfrm>
            <a:off x="7694504" y="3897262"/>
            <a:ext cx="119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2016</a:t>
            </a:r>
            <a:endParaRPr lang="en-US" sz="2400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A21C35C-EC47-45A8-B274-78D9BA25E4E3}"/>
              </a:ext>
            </a:extLst>
          </p:cNvPr>
          <p:cNvSpPr txBox="1"/>
          <p:nvPr/>
        </p:nvSpPr>
        <p:spPr>
          <a:xfrm>
            <a:off x="5861495" y="4508689"/>
            <a:ext cx="119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2015</a:t>
            </a:r>
            <a:endParaRPr lang="en-US" sz="2400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6BB0FA2-2B70-434A-9071-1478AFB7E71B}"/>
              </a:ext>
            </a:extLst>
          </p:cNvPr>
          <p:cNvSpPr txBox="1"/>
          <p:nvPr/>
        </p:nvSpPr>
        <p:spPr>
          <a:xfrm>
            <a:off x="1019712" y="2744219"/>
            <a:ext cx="217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نظام المدفوعات العراقي</a:t>
            </a:r>
            <a:endParaRPr lang="en-US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B7875C0-3AB5-45A0-9FFF-AF96851C12C0}"/>
              </a:ext>
            </a:extLst>
          </p:cNvPr>
          <p:cNvSpPr txBox="1"/>
          <p:nvPr/>
        </p:nvSpPr>
        <p:spPr>
          <a:xfrm>
            <a:off x="9074086" y="2744219"/>
            <a:ext cx="217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مجلس المدفوعات العراقي</a:t>
            </a:r>
            <a:endParaRPr lang="en-US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9B9B2B7-13E2-41B5-81F0-55A36FBF4057}"/>
              </a:ext>
            </a:extLst>
          </p:cNvPr>
          <p:cNvSpPr txBox="1"/>
          <p:nvPr/>
        </p:nvSpPr>
        <p:spPr>
          <a:xfrm>
            <a:off x="7208843" y="5460405"/>
            <a:ext cx="217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المقسم الوطني</a:t>
            </a:r>
            <a:endParaRPr lang="en-US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187C3D3-086E-4810-9675-1515D0F5DC79}"/>
              </a:ext>
            </a:extLst>
          </p:cNvPr>
          <p:cNvSpPr txBox="1"/>
          <p:nvPr/>
        </p:nvSpPr>
        <p:spPr>
          <a:xfrm>
            <a:off x="5414402" y="2855364"/>
            <a:ext cx="217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تحديث الانظمة</a:t>
            </a:r>
            <a:endParaRPr lang="en-US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50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12CE00-0BBD-49F2-86FE-A5A16A9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0826A4-E778-40FD-AE75-D6769878796A}"/>
              </a:ext>
            </a:extLst>
          </p:cNvPr>
          <p:cNvSpPr txBox="1"/>
          <p:nvPr/>
        </p:nvSpPr>
        <p:spPr>
          <a:xfrm>
            <a:off x="2709077" y="768241"/>
            <a:ext cx="758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البيئة القانونية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51A5C6-4947-4A04-ADA6-FBF630452538}"/>
              </a:ext>
            </a:extLst>
          </p:cNvPr>
          <p:cNvSpPr txBox="1"/>
          <p:nvPr/>
        </p:nvSpPr>
        <p:spPr>
          <a:xfrm>
            <a:off x="8491618" y="1779905"/>
            <a:ext cx="321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قانون البنك، قانون المصارف، قانون غسل الاموال، قانون التوقيع الالكتروني</a:t>
            </a:r>
            <a:endParaRPr lang="ar-SA" dirty="0">
              <a:solidFill>
                <a:srgbClr val="12305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6F57AA5-32D2-431B-900E-C3898584DF1F}"/>
              </a:ext>
            </a:extLst>
          </p:cNvPr>
          <p:cNvSpPr txBox="1"/>
          <p:nvPr/>
        </p:nvSpPr>
        <p:spPr>
          <a:xfrm>
            <a:off x="6664095" y="2864280"/>
            <a:ext cx="295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اصدار نظام خدمات الدفع الالكتروني للأموال رقم </a:t>
            </a:r>
            <a:r>
              <a:rPr lang="en-GB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3</a:t>
            </a:r>
            <a:r>
              <a:rPr lang="ar-SA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لسنة </a:t>
            </a:r>
            <a:r>
              <a:rPr lang="en-GB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2014 </a:t>
            </a:r>
            <a:endParaRPr lang="ar-SA" dirty="0">
              <a:solidFill>
                <a:srgbClr val="12305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BF28CBF-1A74-4556-920F-E6C34C474DB8}"/>
              </a:ext>
            </a:extLst>
          </p:cNvPr>
          <p:cNvSpPr txBox="1"/>
          <p:nvPr/>
        </p:nvSpPr>
        <p:spPr>
          <a:xfrm>
            <a:off x="4296590" y="3931325"/>
            <a:ext cx="3465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اصدار التعلیمات الفنیة والمالیة لمزودي خدمات الدفع الالكتروني للأموال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1A2B738-F924-43C8-B7C8-3641AFF29BC2}"/>
              </a:ext>
            </a:extLst>
          </p:cNvPr>
          <p:cNvSpPr txBox="1"/>
          <p:nvPr/>
        </p:nvSpPr>
        <p:spPr>
          <a:xfrm>
            <a:off x="2022894" y="5045247"/>
            <a:ext cx="346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اصدار ضوابط الاشتراك في البنیة التحتیة لنظام الدفع بالتجزئة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8336AE7-80D9-46F7-A240-307294DC0003}"/>
              </a:ext>
            </a:extLst>
          </p:cNvPr>
          <p:cNvSpPr txBox="1"/>
          <p:nvPr/>
        </p:nvSpPr>
        <p:spPr>
          <a:xfrm>
            <a:off x="488568" y="6037305"/>
            <a:ext cx="327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قانون المدفوعات </a:t>
            </a:r>
            <a:r>
              <a:rPr lang="en-US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“</a:t>
            </a:r>
            <a:r>
              <a:rPr lang="ar-IQ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قيد الانجاز</a:t>
            </a:r>
            <a:r>
              <a:rPr lang="en-US" dirty="0">
                <a:solidFill>
                  <a:srgbClr val="12305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”</a:t>
            </a:r>
            <a:endParaRPr lang="ar-SA" dirty="0">
              <a:solidFill>
                <a:srgbClr val="12305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C2A242-DF83-4B82-960A-1BB0A08ED033}"/>
              </a:ext>
            </a:extLst>
          </p:cNvPr>
          <p:cNvCxnSpPr>
            <a:cxnSpLocks/>
          </p:cNvCxnSpPr>
          <p:nvPr/>
        </p:nvCxnSpPr>
        <p:spPr>
          <a:xfrm flipH="1">
            <a:off x="8691923" y="2740712"/>
            <a:ext cx="2681990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E6E8894-01EC-402E-A5C7-28755AF8F358}"/>
              </a:ext>
            </a:extLst>
          </p:cNvPr>
          <p:cNvCxnSpPr>
            <a:cxnSpLocks/>
          </p:cNvCxnSpPr>
          <p:nvPr/>
        </p:nvCxnSpPr>
        <p:spPr>
          <a:xfrm flipH="1">
            <a:off x="6820590" y="3787609"/>
            <a:ext cx="2681990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8B7EE01-200A-43AA-88FB-4E6391978726}"/>
              </a:ext>
            </a:extLst>
          </p:cNvPr>
          <p:cNvCxnSpPr>
            <a:cxnSpLocks/>
          </p:cNvCxnSpPr>
          <p:nvPr/>
        </p:nvCxnSpPr>
        <p:spPr>
          <a:xfrm flipH="1">
            <a:off x="4640916" y="4885921"/>
            <a:ext cx="2681990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21F85EB-DB8E-4C9C-8301-24250300A391}"/>
              </a:ext>
            </a:extLst>
          </p:cNvPr>
          <p:cNvCxnSpPr>
            <a:cxnSpLocks/>
          </p:cNvCxnSpPr>
          <p:nvPr/>
        </p:nvCxnSpPr>
        <p:spPr>
          <a:xfrm flipH="1">
            <a:off x="2418478" y="5747158"/>
            <a:ext cx="2681990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3341090-6520-4F3C-8F73-E1DCBBF9218C}"/>
              </a:ext>
            </a:extLst>
          </p:cNvPr>
          <p:cNvCxnSpPr>
            <a:cxnSpLocks/>
          </p:cNvCxnSpPr>
          <p:nvPr/>
        </p:nvCxnSpPr>
        <p:spPr>
          <a:xfrm flipH="1">
            <a:off x="797444" y="6448906"/>
            <a:ext cx="1010094" cy="0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729203D-78F3-4C03-8FA7-24611F8DCB81}"/>
              </a:ext>
            </a:extLst>
          </p:cNvPr>
          <p:cNvCxnSpPr>
            <a:cxnSpLocks/>
          </p:cNvCxnSpPr>
          <p:nvPr/>
        </p:nvCxnSpPr>
        <p:spPr>
          <a:xfrm flipH="1" flipV="1">
            <a:off x="1807537" y="6448906"/>
            <a:ext cx="1719545" cy="3546"/>
          </a:xfrm>
          <a:prstGeom prst="line">
            <a:avLst/>
          </a:prstGeom>
          <a:ln w="57150">
            <a:solidFill>
              <a:srgbClr val="24324D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6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01AAA16-391F-473C-8B24-5A2FE50BF9C2}"/>
              </a:ext>
            </a:extLst>
          </p:cNvPr>
          <p:cNvSpPr/>
          <p:nvPr/>
        </p:nvSpPr>
        <p:spPr>
          <a:xfrm>
            <a:off x="2086265" y="1699984"/>
            <a:ext cx="8048343" cy="620334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B8B6975-1375-47C3-94B8-90A4713B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260136"/>
            <a:ext cx="11118575" cy="1296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6A4DB9-8A50-42E7-9267-E355FC54CBB2}"/>
              </a:ext>
            </a:extLst>
          </p:cNvPr>
          <p:cNvSpPr txBox="1"/>
          <p:nvPr/>
        </p:nvSpPr>
        <p:spPr>
          <a:xfrm>
            <a:off x="3230911" y="768241"/>
            <a:ext cx="705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نظام المدفوعات العراقي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="" xmlns:a16="http://schemas.microsoft.com/office/drawing/2014/main" id="{3BA1FAB5-686E-458E-B9C2-DEF4703DD0CC}"/>
              </a:ext>
            </a:extLst>
          </p:cNvPr>
          <p:cNvSpPr/>
          <p:nvPr/>
        </p:nvSpPr>
        <p:spPr>
          <a:xfrm>
            <a:off x="2306597" y="1799290"/>
            <a:ext cx="1189819" cy="521028"/>
          </a:xfrm>
          <a:prstGeom prst="round2Same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AFAFA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D45AE831-3EB9-4E67-8C71-4BDD3431383F}"/>
              </a:ext>
            </a:extLst>
          </p:cNvPr>
          <p:cNvSpPr/>
          <p:nvPr/>
        </p:nvSpPr>
        <p:spPr>
          <a:xfrm>
            <a:off x="2075376" y="2456128"/>
            <a:ext cx="8048343" cy="620334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Rectangle: Top Corners Rounded 32">
            <a:extLst>
              <a:ext uri="{FF2B5EF4-FFF2-40B4-BE49-F238E27FC236}">
                <a16:creationId xmlns="" xmlns:a16="http://schemas.microsoft.com/office/drawing/2014/main" id="{52EA8140-5EC1-4497-B408-321D42FD7D10}"/>
              </a:ext>
            </a:extLst>
          </p:cNvPr>
          <p:cNvSpPr/>
          <p:nvPr/>
        </p:nvSpPr>
        <p:spPr>
          <a:xfrm>
            <a:off x="2295707" y="2555434"/>
            <a:ext cx="1189819" cy="521028"/>
          </a:xfrm>
          <a:prstGeom prst="round2SameRect">
            <a:avLst/>
          </a:prstGeom>
          <a:solidFill>
            <a:srgbClr val="E8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AFAFA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D6D556F7-73E6-4DA7-8418-18C0A9ACEECF}"/>
              </a:ext>
            </a:extLst>
          </p:cNvPr>
          <p:cNvSpPr/>
          <p:nvPr/>
        </p:nvSpPr>
        <p:spPr>
          <a:xfrm>
            <a:off x="2075369" y="3222911"/>
            <a:ext cx="8059232" cy="620334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="" xmlns:a16="http://schemas.microsoft.com/office/drawing/2014/main" id="{FDCBAC73-4167-4657-BE62-ECF3FC25AA1B}"/>
              </a:ext>
            </a:extLst>
          </p:cNvPr>
          <p:cNvSpPr/>
          <p:nvPr/>
        </p:nvSpPr>
        <p:spPr>
          <a:xfrm>
            <a:off x="2295707" y="3322217"/>
            <a:ext cx="1189819" cy="521028"/>
          </a:xfrm>
          <a:prstGeom prst="round2Same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AFAFA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70E0433-28A4-4A1C-B549-503D6AEC3A8E}"/>
              </a:ext>
            </a:extLst>
          </p:cNvPr>
          <p:cNvSpPr txBox="1"/>
          <p:nvPr/>
        </p:nvSpPr>
        <p:spPr>
          <a:xfrm>
            <a:off x="2289394" y="1878625"/>
            <a:ext cx="1199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RTGS</a:t>
            </a:r>
            <a:endParaRPr lang="en-US" sz="2400" dirty="0">
              <a:solidFill>
                <a:srgbClr val="123055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CDF6E4A-DA7E-46C8-8694-DE9498D7E95B}"/>
              </a:ext>
            </a:extLst>
          </p:cNvPr>
          <p:cNvSpPr txBox="1"/>
          <p:nvPr/>
        </p:nvSpPr>
        <p:spPr>
          <a:xfrm>
            <a:off x="2127422" y="2671807"/>
            <a:ext cx="150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C-ACH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0C88103-6651-47EC-A300-FCF7F476CAF2}"/>
              </a:ext>
            </a:extLst>
          </p:cNvPr>
          <p:cNvSpPr txBox="1"/>
          <p:nvPr/>
        </p:nvSpPr>
        <p:spPr>
          <a:xfrm>
            <a:off x="2139660" y="3394856"/>
            <a:ext cx="150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BS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8CE58D2-689B-4472-810E-986C55C3E9C4}"/>
              </a:ext>
            </a:extLst>
          </p:cNvPr>
          <p:cNvSpPr txBox="1"/>
          <p:nvPr/>
        </p:nvSpPr>
        <p:spPr>
          <a:xfrm>
            <a:off x="3324603" y="1842717"/>
            <a:ext cx="4906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نظام التسويات الاجمالية الآنية</a:t>
            </a:r>
            <a:r>
              <a:rPr lang="ar-IQ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2006</a:t>
            </a:r>
            <a:r>
              <a:rPr lang="en-US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</a:t>
            </a:r>
            <a:endParaRPr lang="ar-SA" sz="1600" dirty="0">
              <a:solidFill>
                <a:srgbClr val="F5F5F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22705FB-B418-4FC1-A164-AF7BCF37F575}"/>
              </a:ext>
            </a:extLst>
          </p:cNvPr>
          <p:cNvSpPr txBox="1"/>
          <p:nvPr/>
        </p:nvSpPr>
        <p:spPr>
          <a:xfrm>
            <a:off x="3313713" y="2598774"/>
            <a:ext cx="4906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نظام </a:t>
            </a:r>
            <a:r>
              <a:rPr lang="ar-IQ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مقاصة الصكوك الالكتروني 2008</a:t>
            </a:r>
            <a:r>
              <a:rPr lang="en-US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</a:t>
            </a:r>
            <a:endParaRPr lang="ar-SA" sz="1600" dirty="0">
              <a:solidFill>
                <a:srgbClr val="F5F5F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9D5AEE2-A6E8-4093-AE40-70E0EC21C925}"/>
              </a:ext>
            </a:extLst>
          </p:cNvPr>
          <p:cNvSpPr txBox="1"/>
          <p:nvPr/>
        </p:nvSpPr>
        <p:spPr>
          <a:xfrm>
            <a:off x="3313713" y="3363801"/>
            <a:ext cx="4906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IQ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نظام المقاصة الداخلي 2016</a:t>
            </a:r>
            <a:endParaRPr lang="ar-SA" sz="1600" dirty="0">
              <a:solidFill>
                <a:srgbClr val="F5F5F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2DD7B814-1F85-48D3-97F5-8AA5DEE65FD4}"/>
              </a:ext>
            </a:extLst>
          </p:cNvPr>
          <p:cNvSpPr/>
          <p:nvPr/>
        </p:nvSpPr>
        <p:spPr>
          <a:xfrm>
            <a:off x="2081172" y="5320184"/>
            <a:ext cx="8066624" cy="620334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="" xmlns:a16="http://schemas.microsoft.com/office/drawing/2014/main" id="{510FF0B4-6F5D-46C9-A563-28EE8A562A36}"/>
              </a:ext>
            </a:extLst>
          </p:cNvPr>
          <p:cNvSpPr/>
          <p:nvPr/>
        </p:nvSpPr>
        <p:spPr>
          <a:xfrm>
            <a:off x="2301511" y="5419490"/>
            <a:ext cx="1189819" cy="521028"/>
          </a:xfrm>
          <a:prstGeom prst="round2SameRect">
            <a:avLst/>
          </a:prstGeom>
          <a:solidFill>
            <a:srgbClr val="E6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4F4F4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F2A0E73-EB83-4F7D-AEF4-804D21D8AFFD}"/>
              </a:ext>
            </a:extLst>
          </p:cNvPr>
          <p:cNvSpPr txBox="1"/>
          <p:nvPr/>
        </p:nvSpPr>
        <p:spPr>
          <a:xfrm>
            <a:off x="2143530" y="5479949"/>
            <a:ext cx="150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IRPSI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7D31165-DDFB-4B75-9C84-3ED6E38ED2E1}"/>
              </a:ext>
            </a:extLst>
          </p:cNvPr>
          <p:cNvSpPr txBox="1"/>
          <p:nvPr/>
        </p:nvSpPr>
        <p:spPr>
          <a:xfrm>
            <a:off x="3337798" y="5462917"/>
            <a:ext cx="4906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البنية التحتية لنظام الدفع بالتجزئة</a:t>
            </a:r>
            <a:r>
              <a:rPr lang="ar-IQ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2016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8856BB9D-65CA-4E0E-A025-5BA06903FD1D}"/>
              </a:ext>
            </a:extLst>
          </p:cNvPr>
          <p:cNvSpPr/>
          <p:nvPr/>
        </p:nvSpPr>
        <p:spPr>
          <a:xfrm>
            <a:off x="2073189" y="3988965"/>
            <a:ext cx="8066624" cy="1191691"/>
          </a:xfrm>
          <a:prstGeom prst="roundRect">
            <a:avLst/>
          </a:prstGeom>
          <a:solidFill>
            <a:srgbClr val="24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78F75DD-B57D-4D8D-9E03-BFB7A01ECA63}"/>
              </a:ext>
            </a:extLst>
          </p:cNvPr>
          <p:cNvCxnSpPr>
            <a:cxnSpLocks/>
          </p:cNvCxnSpPr>
          <p:nvPr/>
        </p:nvCxnSpPr>
        <p:spPr>
          <a:xfrm>
            <a:off x="5750473" y="4248328"/>
            <a:ext cx="0" cy="85170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3E8EAF4-4A47-4DAA-AACE-F0C0D70CBEAD}"/>
              </a:ext>
            </a:extLst>
          </p:cNvPr>
          <p:cNvCxnSpPr>
            <a:cxnSpLocks/>
          </p:cNvCxnSpPr>
          <p:nvPr/>
        </p:nvCxnSpPr>
        <p:spPr>
          <a:xfrm>
            <a:off x="7863074" y="4236121"/>
            <a:ext cx="0" cy="851708"/>
          </a:xfrm>
          <a:prstGeom prst="line">
            <a:avLst/>
          </a:prstGeom>
          <a:ln w="57150">
            <a:solidFill>
              <a:srgbClr val="DEDFE1">
                <a:alpha val="6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52C1192-CF82-47CF-A9B6-8C36CA249B03}"/>
              </a:ext>
            </a:extLst>
          </p:cNvPr>
          <p:cNvSpPr txBox="1"/>
          <p:nvPr/>
        </p:nvSpPr>
        <p:spPr>
          <a:xfrm>
            <a:off x="7913973" y="4311225"/>
            <a:ext cx="21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نظام الحفظ المركزي للأوراق المالية</a:t>
            </a:r>
            <a:r>
              <a:rPr lang="ar-IQ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 2008</a:t>
            </a:r>
            <a:endParaRPr lang="ar-SA" sz="1600" dirty="0">
              <a:solidFill>
                <a:srgbClr val="F5F5F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5FC6A68-71C6-4E7F-8769-0E53659D353E}"/>
              </a:ext>
            </a:extLst>
          </p:cNvPr>
          <p:cNvSpPr txBox="1"/>
          <p:nvPr/>
        </p:nvSpPr>
        <p:spPr>
          <a:xfrm>
            <a:off x="5603609" y="4449285"/>
            <a:ext cx="216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IQ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نظام المتاجرة 2017</a:t>
            </a:r>
            <a:endParaRPr lang="ar-SA" sz="1600" dirty="0">
              <a:solidFill>
                <a:srgbClr val="F5F5F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95615D7-D4A5-4295-AC15-DA46A253B3B3}"/>
              </a:ext>
            </a:extLst>
          </p:cNvPr>
          <p:cNvSpPr txBox="1"/>
          <p:nvPr/>
        </p:nvSpPr>
        <p:spPr>
          <a:xfrm>
            <a:off x="3462654" y="4369601"/>
            <a:ext cx="21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IQ" sz="1600" dirty="0">
                <a:solidFill>
                  <a:srgbClr val="F5F5F5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نظام ايداع السندات الاسلامية 2017</a:t>
            </a:r>
            <a:endParaRPr lang="ar-SA" sz="1600" dirty="0">
              <a:solidFill>
                <a:srgbClr val="F5F5F5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32A88520-F4A6-420F-9291-917AE2AF2572}"/>
              </a:ext>
            </a:extLst>
          </p:cNvPr>
          <p:cNvSpPr/>
          <p:nvPr/>
        </p:nvSpPr>
        <p:spPr>
          <a:xfrm>
            <a:off x="2281291" y="4662976"/>
            <a:ext cx="1189819" cy="521028"/>
          </a:xfrm>
          <a:prstGeom prst="round2SameRect">
            <a:avLst/>
          </a:prstGeom>
          <a:solidFill>
            <a:srgbClr val="E4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AFAFA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635A234-FBD6-43FE-9277-4061A83E55E1}"/>
              </a:ext>
            </a:extLst>
          </p:cNvPr>
          <p:cNvSpPr txBox="1"/>
          <p:nvPr/>
        </p:nvSpPr>
        <p:spPr>
          <a:xfrm>
            <a:off x="2081181" y="4748827"/>
            <a:ext cx="1501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3055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CSD</a:t>
            </a:r>
          </a:p>
        </p:txBody>
      </p:sp>
    </p:spTree>
    <p:extLst>
      <p:ext uri="{BB962C8B-B14F-4D97-AF65-F5344CB8AC3E}">
        <p14:creationId xmlns:p14="http://schemas.microsoft.com/office/powerpoint/2010/main" val="34842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8492A5-92CC-4289-B0C5-B0882C48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/>
          <a:stretch/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12CE00-0BBD-49F2-86FE-A5A16A9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52997" b="67975"/>
          <a:stretch/>
        </p:blipFill>
        <p:spPr>
          <a:xfrm>
            <a:off x="675858" y="304204"/>
            <a:ext cx="11118575" cy="1296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0826A4-E778-40FD-AE75-D6769878796A}"/>
              </a:ext>
            </a:extLst>
          </p:cNvPr>
          <p:cNvSpPr txBox="1"/>
          <p:nvPr/>
        </p:nvSpPr>
        <p:spPr>
          <a:xfrm>
            <a:off x="2709077" y="768241"/>
            <a:ext cx="758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مزودي خدمات الدفع الالكتروني</a:t>
            </a:r>
            <a:endParaRPr lang="en-US" sz="2400" dirty="0">
              <a:solidFill>
                <a:schemeClr val="bg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63F3F10F-3B69-40A7-9A1E-4D7048AD7310}"/>
              </a:ext>
            </a:extLst>
          </p:cNvPr>
          <p:cNvSpPr/>
          <p:nvPr/>
        </p:nvSpPr>
        <p:spPr>
          <a:xfrm>
            <a:off x="9126841" y="2064715"/>
            <a:ext cx="926756" cy="926756"/>
          </a:xfrm>
          <a:prstGeom prst="ellipse">
            <a:avLst/>
          </a:prstGeom>
          <a:solidFill>
            <a:srgbClr val="102D50"/>
          </a:solidFill>
          <a:ln>
            <a:solidFill>
              <a:srgbClr val="10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5400" dirty="0">
                <a:latin typeface="29LT Bukra Bold" panose="000B0903020204020204" pitchFamily="34" charset="-78"/>
                <a:cs typeface="29LT Bukra Bold" panose="000B0903020204020204" pitchFamily="34" charset="-78"/>
              </a:rPr>
              <a:t>2</a:t>
            </a:r>
            <a:endParaRPr lang="en-US" sz="5400" dirty="0"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B5707216-315C-4CDE-AE45-46956F23649A}"/>
              </a:ext>
            </a:extLst>
          </p:cNvPr>
          <p:cNvSpPr/>
          <p:nvPr/>
        </p:nvSpPr>
        <p:spPr>
          <a:xfrm>
            <a:off x="3194739" y="2256331"/>
            <a:ext cx="6117234" cy="584776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1F349C5-0270-43DC-A495-5A4AC9632BC2}"/>
              </a:ext>
            </a:extLst>
          </p:cNvPr>
          <p:cNvSpPr txBox="1"/>
          <p:nvPr/>
        </p:nvSpPr>
        <p:spPr>
          <a:xfrm>
            <a:off x="3885864" y="2275077"/>
            <a:ext cx="450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800" dirty="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مصدر – محصل – معالج </a:t>
            </a:r>
            <a:endParaRPr lang="ar-SA" sz="2800" dirty="0">
              <a:solidFill>
                <a:srgbClr val="ECECEB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F7AD488F-5861-45BC-8501-659B593D3FCF}"/>
              </a:ext>
            </a:extLst>
          </p:cNvPr>
          <p:cNvSpPr/>
          <p:nvPr/>
        </p:nvSpPr>
        <p:spPr>
          <a:xfrm>
            <a:off x="9126841" y="3183087"/>
            <a:ext cx="926756" cy="926756"/>
          </a:xfrm>
          <a:prstGeom prst="ellipse">
            <a:avLst/>
          </a:prstGeom>
          <a:solidFill>
            <a:srgbClr val="102D50"/>
          </a:solidFill>
          <a:ln>
            <a:solidFill>
              <a:srgbClr val="10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5400" dirty="0">
                <a:latin typeface="29LT Bukra Bold" panose="000B0903020204020204" pitchFamily="34" charset="-78"/>
                <a:cs typeface="29LT Bukra Bold" panose="000B0903020204020204" pitchFamily="34" charset="-78"/>
              </a:rPr>
              <a:t>2</a:t>
            </a:r>
            <a:endParaRPr lang="en-US" sz="5400" dirty="0"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C82E48EE-8A8F-4C8F-9982-827446A689F4}"/>
              </a:ext>
            </a:extLst>
          </p:cNvPr>
          <p:cNvSpPr/>
          <p:nvPr/>
        </p:nvSpPr>
        <p:spPr>
          <a:xfrm>
            <a:off x="3194739" y="3374703"/>
            <a:ext cx="6117234" cy="584776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C3E42D8-6E1F-42CA-8EFE-AAA6BDCFB972}"/>
              </a:ext>
            </a:extLst>
          </p:cNvPr>
          <p:cNvSpPr txBox="1"/>
          <p:nvPr/>
        </p:nvSpPr>
        <p:spPr>
          <a:xfrm>
            <a:off x="3885864" y="3393442"/>
            <a:ext cx="450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800" dirty="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مصدر</a:t>
            </a:r>
            <a:endParaRPr lang="ar-SA" sz="2800" dirty="0">
              <a:solidFill>
                <a:srgbClr val="ECECEB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D9B32F12-4348-4486-ADDF-AA47C17CCCDD}"/>
              </a:ext>
            </a:extLst>
          </p:cNvPr>
          <p:cNvSpPr/>
          <p:nvPr/>
        </p:nvSpPr>
        <p:spPr>
          <a:xfrm>
            <a:off x="9126841" y="4295730"/>
            <a:ext cx="926756" cy="926756"/>
          </a:xfrm>
          <a:prstGeom prst="ellipse">
            <a:avLst/>
          </a:prstGeom>
          <a:solidFill>
            <a:srgbClr val="102D50"/>
          </a:solidFill>
          <a:ln>
            <a:solidFill>
              <a:srgbClr val="10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5400" dirty="0" smtClean="0">
                <a:latin typeface="29LT Bukra Bold" panose="000B0903020204020204" pitchFamily="34" charset="-78"/>
                <a:cs typeface="29LT Bukra Bold" panose="000B0903020204020204" pitchFamily="34" charset="-78"/>
              </a:rPr>
              <a:t>2</a:t>
            </a:r>
            <a:endParaRPr lang="en-US" sz="5400" dirty="0"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ED7DBB66-D991-411B-848F-D2CA3A9160CF}"/>
              </a:ext>
            </a:extLst>
          </p:cNvPr>
          <p:cNvSpPr/>
          <p:nvPr/>
        </p:nvSpPr>
        <p:spPr>
          <a:xfrm>
            <a:off x="3194739" y="4487346"/>
            <a:ext cx="6117234" cy="584776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7EA138F7-E4BD-49AE-94AF-C9A19846C4C7}"/>
              </a:ext>
            </a:extLst>
          </p:cNvPr>
          <p:cNvSpPr/>
          <p:nvPr/>
        </p:nvSpPr>
        <p:spPr>
          <a:xfrm>
            <a:off x="9126841" y="5381585"/>
            <a:ext cx="926756" cy="926756"/>
          </a:xfrm>
          <a:prstGeom prst="ellipse">
            <a:avLst/>
          </a:prstGeom>
          <a:solidFill>
            <a:srgbClr val="102D50"/>
          </a:solidFill>
          <a:ln>
            <a:solidFill>
              <a:srgbClr val="10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5400" dirty="0">
                <a:latin typeface="29LT Bukra Bold" panose="000B0903020204020204" pitchFamily="34" charset="-78"/>
                <a:cs typeface="29LT Bukra Bold" panose="000B0903020204020204" pitchFamily="34" charset="-78"/>
              </a:rPr>
              <a:t>2</a:t>
            </a:r>
            <a:endParaRPr lang="en-US" sz="5400" dirty="0"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BDE6FF58-3171-4C55-98F9-2452FE29AD05}"/>
              </a:ext>
            </a:extLst>
          </p:cNvPr>
          <p:cNvSpPr/>
          <p:nvPr/>
        </p:nvSpPr>
        <p:spPr>
          <a:xfrm>
            <a:off x="3194739" y="5573201"/>
            <a:ext cx="6117234" cy="584776"/>
          </a:xfrm>
          <a:prstGeom prst="roundRect">
            <a:avLst/>
          </a:prstGeom>
          <a:solidFill>
            <a:srgbClr val="1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37ACE13-01C2-4855-9742-BC3C78198005}"/>
              </a:ext>
            </a:extLst>
          </p:cNvPr>
          <p:cNvSpPr txBox="1"/>
          <p:nvPr/>
        </p:nvSpPr>
        <p:spPr>
          <a:xfrm>
            <a:off x="3885864" y="5591947"/>
            <a:ext cx="450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IQ" sz="2800" dirty="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الدفع عن طريق الموبايل</a:t>
            </a:r>
            <a:endParaRPr lang="ar-SA" sz="2800" dirty="0">
              <a:solidFill>
                <a:srgbClr val="ECECEB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D015F987-455E-4433-A009-FEAA25A50B69}"/>
              </a:ext>
            </a:extLst>
          </p:cNvPr>
          <p:cNvSpPr/>
          <p:nvPr/>
        </p:nvSpPr>
        <p:spPr>
          <a:xfrm>
            <a:off x="2551168" y="4454639"/>
            <a:ext cx="7178373" cy="58477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800" dirty="0">
                <a:solidFill>
                  <a:srgbClr val="ECECEB"/>
                </a:solidFill>
                <a:latin typeface="29LT Bukra Regular" panose="000B0903020204020204" pitchFamily="34" charset="-78"/>
                <a:cs typeface="29LT Bukra Regular" panose="000B0903020204020204" pitchFamily="34" charset="-78"/>
              </a:rPr>
              <a:t>محصل</a:t>
            </a:r>
            <a:endParaRPr lang="en-US" sz="2800" dirty="0">
              <a:solidFill>
                <a:srgbClr val="ECECEB"/>
              </a:solidFill>
              <a:latin typeface="29LT Bukra Regular" panose="000B0903020204020204" pitchFamily="34" charset="-78"/>
              <a:cs typeface="29LT Bukra Regular" panose="000B09030202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5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2AAE149E-0C24-4243-9C9F-4F46585DD61B}" vid="{1ED1A3DE-D732-F74E-9000-2CB0C0DD9A8D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2AAE149E-0C24-4243-9C9F-4F46585DD61B}" vid="{1ED1A3DE-D732-F74E-9000-2CB0C0DD9A8D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448</Words>
  <Application>Microsoft Office PowerPoint</Application>
  <PresentationFormat>Custom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Times New Roman</vt:lpstr>
      <vt:lpstr>29LT Bukra Regular</vt:lpstr>
      <vt:lpstr>Dubai</vt:lpstr>
      <vt:lpstr>29LT Bukra Bold</vt:lpstr>
      <vt:lpstr>Calibri</vt:lpstr>
      <vt:lpstr>Calibri Light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مشروع توطين الرواتب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لحسن استماعكم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Abdullah</dc:creator>
  <cp:lastModifiedBy>pay03</cp:lastModifiedBy>
  <cp:revision>59</cp:revision>
  <dcterms:created xsi:type="dcterms:W3CDTF">2017-12-02T15:07:46Z</dcterms:created>
  <dcterms:modified xsi:type="dcterms:W3CDTF">2018-04-20T20:56:47Z</dcterms:modified>
</cp:coreProperties>
</file>