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78" r:id="rId5"/>
    <p:sldId id="257" r:id="rId6"/>
    <p:sldId id="265" r:id="rId7"/>
    <p:sldId id="264" r:id="rId8"/>
    <p:sldId id="258" r:id="rId9"/>
    <p:sldId id="275" r:id="rId10"/>
    <p:sldId id="261" r:id="rId11"/>
    <p:sldId id="262" r:id="rId12"/>
    <p:sldId id="260" r:id="rId13"/>
    <p:sldId id="263" r:id="rId14"/>
    <p:sldId id="271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E393B-47F0-4FD3-9DF5-46CB667FE491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A455F-4F3C-4EB9-91D2-85E17B0C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455F-4F3C-4EB9-91D2-85E17B0CAC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253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744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532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50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25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208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052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11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82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524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86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483F-67C2-49E3-A01F-20574A52B599}" type="datetimeFigureOut">
              <a:rPr lang="ar-IQ" smtClean="0"/>
              <a:t>19/07/1438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5494-8E58-4D02-AF73-E5BFDFC70C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549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8" y="445314"/>
            <a:ext cx="15240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0253" y="2348880"/>
            <a:ext cx="7716688" cy="3096344"/>
          </a:xfrm>
        </p:spPr>
        <p:txBody>
          <a:bodyPr>
            <a:normAutofit/>
          </a:bodyPr>
          <a:lstStyle/>
          <a:p>
            <a:pPr rtl="0"/>
            <a:r>
              <a:rPr lang="en-US" sz="1800" u="sng" dirty="0"/>
              <a:t>Bearing Capacity of Duhok city depending on S.P.T results and laboratory tests </a:t>
            </a:r>
            <a:br>
              <a:rPr lang="en-US" sz="1800" u="sng" dirty="0"/>
            </a:br>
            <a:r>
              <a:rPr lang="en-US" sz="1800" u="sng" dirty="0"/>
              <a:t> </a:t>
            </a:r>
            <a:br>
              <a:rPr lang="en-US" sz="1800" u="sng" dirty="0"/>
            </a:br>
            <a:r>
              <a:rPr lang="en-US" sz="1800" u="sng" dirty="0"/>
              <a:t>Presented by</a:t>
            </a:r>
            <a:br>
              <a:rPr lang="en-US" sz="1800" u="sng" dirty="0"/>
            </a:br>
            <a:br>
              <a:rPr lang="en-US" sz="1800" u="sng" dirty="0"/>
            </a:br>
            <a:r>
              <a:rPr lang="en-US" sz="1800" u="sng" dirty="0" err="1"/>
              <a:t>Dr.Eng</a:t>
            </a:r>
            <a:r>
              <a:rPr lang="en-US" sz="1800" u="sng" dirty="0"/>
              <a:t> . Abdulkader Ahmad </a:t>
            </a:r>
            <a:r>
              <a:rPr lang="en-US" sz="1800" u="sng" dirty="0" err="1"/>
              <a:t>Hamy</a:t>
            </a:r>
            <a:r>
              <a:rPr lang="en-US" sz="1800" u="sng" dirty="0"/>
              <a:t> </a:t>
            </a:r>
            <a:br>
              <a:rPr lang="en-US" sz="1800" u="sng" dirty="0"/>
            </a:br>
            <a:r>
              <a:rPr lang="en-US" sz="1800" u="sng" dirty="0"/>
              <a:t> </a:t>
            </a:r>
            <a:br>
              <a:rPr lang="en-US" sz="1800" u="sng" dirty="0"/>
            </a:br>
            <a:r>
              <a:rPr lang="en-US" sz="1800" u="sng" dirty="0"/>
              <a:t>16-04-2017</a:t>
            </a:r>
            <a:br>
              <a:rPr lang="en-US" sz="1800" u="sng" dirty="0"/>
            </a:b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418433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688632"/>
          </a:xfrm>
        </p:spPr>
        <p:txBody>
          <a:bodyPr>
            <a:normAutofit/>
          </a:bodyPr>
          <a:lstStyle/>
          <a:p>
            <a:pPr algn="l"/>
            <a:endParaRPr lang="en-US" sz="1800" u="sng" dirty="0">
              <a:solidFill>
                <a:srgbClr val="FF0000"/>
              </a:solidFill>
            </a:endParaRPr>
          </a:p>
          <a:p>
            <a:pPr algn="l"/>
            <a:endParaRPr lang="en-US" sz="1800" u="sng" dirty="0">
              <a:solidFill>
                <a:srgbClr val="FF0000"/>
              </a:solidFill>
            </a:endParaRPr>
          </a:p>
          <a:p>
            <a:pPr algn="l"/>
            <a:r>
              <a:rPr lang="en-US" sz="1800" u="sng" dirty="0"/>
              <a:t>5-Types of  the soil  in the studied areas  according to the Unified Soil Classification System</a:t>
            </a:r>
          </a:p>
          <a:p>
            <a:pPr algn="l"/>
            <a:endParaRPr lang="en-US" sz="1800" u="sng" dirty="0"/>
          </a:p>
          <a:p>
            <a:pPr algn="l"/>
            <a:r>
              <a:rPr lang="en-US" sz="1800" u="sng" dirty="0"/>
              <a:t> (U.S.C.S  ),</a:t>
            </a:r>
          </a:p>
          <a:p>
            <a:pPr algn="l"/>
            <a:endParaRPr lang="en-US" sz="1800" u="sng" dirty="0">
              <a:solidFill>
                <a:srgbClr val="FF0000"/>
              </a:solidFill>
            </a:endParaRPr>
          </a:p>
          <a:p>
            <a:pPr algn="l"/>
            <a:r>
              <a:rPr lang="en-US" sz="1400" u="sng" dirty="0"/>
              <a:t>Group 1</a:t>
            </a:r>
            <a:r>
              <a:rPr lang="en-US" sz="1400" dirty="0"/>
              <a:t> , includes   : Tanahi , Malta , and Zereland  Zone . </a:t>
            </a:r>
          </a:p>
          <a:p>
            <a:pPr algn="l"/>
            <a:r>
              <a:rPr lang="en-US" sz="1400" dirty="0"/>
              <a:t> 1-According to  the  Unified  Soil Classification ( U.S.C.S  ),  the soil  in this group are classified  as a  CL , CH  ,  Inorganic Clayey Silt , medium to high  plasticity  , brown to reddish in color . .</a:t>
            </a:r>
          </a:p>
          <a:p>
            <a:pPr marL="0" indent="0" algn="l">
              <a:buNone/>
            </a:pPr>
            <a:r>
              <a:rPr lang="en-US" sz="1400" dirty="0"/>
              <a:t> 2-Laboratory and field data  are as follow , </a:t>
            </a:r>
          </a:p>
          <a:p>
            <a:pPr marL="0" indent="0" algn="l">
              <a:buNone/>
            </a:pPr>
            <a:r>
              <a:rPr lang="en-US" sz="1400" dirty="0"/>
              <a:t>  *   Liquid limit (L.L) ranges (43-57)%. </a:t>
            </a:r>
          </a:p>
          <a:p>
            <a:pPr marL="0" indent="0" algn="l">
              <a:buNone/>
            </a:pPr>
            <a:r>
              <a:rPr lang="en-US" sz="1400" dirty="0"/>
              <a:t>  *  Index of Plasticity (I.P ) ranges (17-31 )_% </a:t>
            </a:r>
          </a:p>
          <a:p>
            <a:pPr marL="0" indent="0" algn="l">
              <a:buNone/>
            </a:pPr>
            <a:r>
              <a:rPr lang="en-US" sz="1400" dirty="0"/>
              <a:t>  *  S.P.T ranges (23-50) N /30 cm .  </a:t>
            </a:r>
          </a:p>
          <a:p>
            <a:pPr marL="0" indent="0" algn="l">
              <a:buNone/>
            </a:pPr>
            <a:r>
              <a:rPr lang="en-US" sz="1400" dirty="0"/>
              <a:t>  *  Specific gravity (GS) ranges  (2.68-2.75) g\sm3 </a:t>
            </a:r>
          </a:p>
          <a:p>
            <a:pPr marL="0" indent="0" algn="l">
              <a:buNone/>
            </a:pPr>
            <a:r>
              <a:rPr lang="en-US" sz="1400" dirty="0"/>
              <a:t>  *  Allowable  Bearing Capacity  ranges (15.00-20.00)  t\m2</a:t>
            </a:r>
          </a:p>
          <a:p>
            <a:pPr algn="l"/>
            <a:r>
              <a:rPr lang="en-US" sz="1800" u="sng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59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  <a:r>
              <a:rPr lang="en-US" u="sng" dirty="0"/>
              <a:t>Group 2</a:t>
            </a:r>
            <a:r>
              <a:rPr lang="en-US" dirty="0"/>
              <a:t> , includes  , Shandokha ,Shakhke 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1- According to U.S.C.S ,  the soil are classified  as a GM , </a:t>
            </a:r>
            <a:r>
              <a:rPr lang="en-US" dirty="0" err="1"/>
              <a:t>silty</a:t>
            </a:r>
            <a:r>
              <a:rPr lang="en-US" dirty="0"/>
              <a:t>  calcareous  gravel mixture with beds of limestone .</a:t>
            </a:r>
          </a:p>
          <a:p>
            <a:pPr algn="l"/>
            <a:r>
              <a:rPr lang="en-US" dirty="0"/>
              <a:t> 2-Laboratory and field data of this area as follow ,</a:t>
            </a:r>
          </a:p>
          <a:p>
            <a:pPr algn="l"/>
            <a:r>
              <a:rPr lang="en-US" dirty="0"/>
              <a:t>  *  Liquid limit (L.L) ranges (22-27)%.</a:t>
            </a:r>
          </a:p>
          <a:p>
            <a:pPr algn="l"/>
            <a:r>
              <a:rPr lang="en-US" dirty="0"/>
              <a:t>  *  Index of Plasticity (I.P ) ranges (8-14 )%</a:t>
            </a:r>
          </a:p>
          <a:p>
            <a:pPr algn="l"/>
            <a:r>
              <a:rPr lang="en-US" dirty="0"/>
              <a:t>  *  S.P.T ranges (35-50) N /30 cm.</a:t>
            </a:r>
          </a:p>
          <a:p>
            <a:pPr algn="l"/>
            <a:r>
              <a:rPr lang="en-US" dirty="0"/>
              <a:t>  *  Specific gravity (GS) ranges  (2.72-2.76) g\sm3 </a:t>
            </a:r>
          </a:p>
          <a:p>
            <a:pPr algn="l"/>
            <a:r>
              <a:rPr lang="en-US" dirty="0"/>
              <a:t>  *   Bearing Capacity (20.00-25.00)  t\m2 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07288" cy="5760640"/>
          </a:xfrm>
        </p:spPr>
        <p:txBody>
          <a:bodyPr>
            <a:normAutofit fontScale="90000"/>
          </a:bodyPr>
          <a:lstStyle/>
          <a:p>
            <a:pPr algn="l"/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u="sng" dirty="0"/>
              <a:t>Group 3</a:t>
            </a:r>
            <a:r>
              <a:rPr lang="en-US" sz="1800" dirty="0"/>
              <a:t>  : includes  : Azadi Panorama  Zone . </a:t>
            </a:r>
            <a:br>
              <a:rPr lang="en-US" sz="1800" dirty="0"/>
            </a:br>
            <a:r>
              <a:rPr lang="en-US" sz="1800" dirty="0"/>
              <a:t> 1-According to U.S.C.S ,  the soil are classified  as a G.P , Poorly Graded , mixture of gravel with sand  </a:t>
            </a:r>
            <a:br>
              <a:rPr lang="en-US" sz="1800" dirty="0"/>
            </a:br>
            <a:r>
              <a:rPr lang="en-US" sz="1800" dirty="0"/>
              <a:t>and fine materials , with beds of conglomerates well to medium cemented . </a:t>
            </a:r>
            <a:br>
              <a:rPr lang="en-US" sz="1800" dirty="0"/>
            </a:br>
            <a:r>
              <a:rPr lang="en-US" sz="1800" dirty="0"/>
              <a:t>  2- </a:t>
            </a:r>
            <a:r>
              <a:rPr lang="en-US" sz="1800" u="sng" dirty="0"/>
              <a:t>Laboratory and field data are  as follow  ,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* -  Liquid limit ( L.L ) ranges ( 20-25)%.</a:t>
            </a:r>
            <a:br>
              <a:rPr lang="en-US" sz="1800" dirty="0"/>
            </a:br>
            <a:r>
              <a:rPr lang="en-US" sz="1800" dirty="0"/>
              <a:t>* -  Index of plasticity     =      ( 6-10) % .</a:t>
            </a:r>
            <a:br>
              <a:rPr lang="en-US" sz="1800" dirty="0"/>
            </a:br>
            <a:r>
              <a:rPr lang="en-US" sz="1800" dirty="0"/>
              <a:t>* -  specific gravity          =      (2.65-2.67) g\cm3 .</a:t>
            </a:r>
            <a:br>
              <a:rPr lang="en-US" sz="1800" dirty="0"/>
            </a:br>
            <a:r>
              <a:rPr lang="en-US" sz="1800" dirty="0"/>
              <a:t>* -  S. P. T  =  50 N\3 cm .</a:t>
            </a:r>
            <a:br>
              <a:rPr lang="en-US" sz="1800" dirty="0"/>
            </a:br>
            <a:r>
              <a:rPr lang="en-US" sz="1800" dirty="0"/>
              <a:t>* -  Bearing capacity                 ( 25.00 – 30.00) t\m2  .  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54283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1356" y="260647"/>
            <a:ext cx="8047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784976" cy="111415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1600" u="sng" dirty="0">
              <a:solidFill>
                <a:srgbClr val="FF0000"/>
              </a:solidFill>
            </a:endParaRPr>
          </a:p>
          <a:p>
            <a:pPr algn="l"/>
            <a:endParaRPr lang="en-US" sz="1600" u="sng" dirty="0">
              <a:solidFill>
                <a:srgbClr val="FF0000"/>
              </a:solidFill>
            </a:endParaRPr>
          </a:p>
          <a:p>
            <a:pPr algn="l"/>
            <a:r>
              <a:rPr lang="en-US" u="sng" dirty="0"/>
              <a:t>7-Conclusion</a:t>
            </a:r>
            <a:r>
              <a:rPr lang="en-US" dirty="0"/>
              <a:t> : </a:t>
            </a:r>
          </a:p>
          <a:p>
            <a:pPr algn="l"/>
            <a:r>
              <a:rPr lang="en-US" dirty="0"/>
              <a:t> according to our investigation  , the soil in the studied are suitable for foundations ,</a:t>
            </a:r>
          </a:p>
          <a:p>
            <a:pPr algn="l"/>
            <a:r>
              <a:rPr lang="en-US" dirty="0"/>
              <a:t>Taking in our consideration that the soil of group 1 classified as a high plasticity , so it may be swelled in case of water existence  , in this case  replacement of  the soil should be done in the site  ,</a:t>
            </a:r>
          </a:p>
          <a:p>
            <a:pPr algn="l"/>
            <a:r>
              <a:rPr lang="en-US" dirty="0"/>
              <a:t>The type of soil replacement should be according to  the technical specification  ( pure of gypsum , well graded …etc. )  .  </a:t>
            </a:r>
          </a:p>
          <a:p>
            <a:pPr algn="l"/>
            <a:endParaRPr lang="en-US" dirty="0"/>
          </a:p>
          <a:p>
            <a:pPr algn="l"/>
            <a:r>
              <a:rPr lang="en-US" u="sng" dirty="0"/>
              <a:t>8-Recommendation : </a:t>
            </a:r>
          </a:p>
          <a:p>
            <a:pPr algn="l"/>
            <a:r>
              <a:rPr lang="en-US" dirty="0"/>
              <a:t>According to the field data , laboratory tests  , and our experience  , we recommend the following  ,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1- Depth of foundation should be executed within  the natural soil ( filling or organic soil should be removed ).</a:t>
            </a:r>
          </a:p>
          <a:p>
            <a:pPr algn="l"/>
            <a:r>
              <a:rPr lang="en-US" dirty="0"/>
              <a:t>2- Transmitted stress to  the soil , should be  not more than allowable bearing capacity .</a:t>
            </a:r>
          </a:p>
          <a:p>
            <a:pPr algn="l"/>
            <a:r>
              <a:rPr lang="en-US" dirty="0"/>
              <a:t>3- in case of exist  gypsum  in the soil , anti sulfate cement should be used  in all structural elements  contacted with soil .</a:t>
            </a:r>
          </a:p>
          <a:p>
            <a:pPr algn="l"/>
            <a:r>
              <a:rPr lang="en-US" dirty="0"/>
              <a:t>4- Net of water drainage should be executed according to the specification , whereas s to prevent occurrence  of seepage .</a:t>
            </a:r>
          </a:p>
          <a:p>
            <a:pPr algn="l"/>
            <a:r>
              <a:rPr lang="en-US" dirty="0"/>
              <a:t>5-In case of existence  swelling soil  (montmorilonite  clay ), improvement of soil  should be done  , such as replacement  of the  soil .</a:t>
            </a:r>
          </a:p>
          <a:p>
            <a:pPr algn="l"/>
            <a:r>
              <a:rPr lang="en-US" dirty="0"/>
              <a:t>6- After finishing  excavation of  the soil foundation , and before concreting   soil should be cheeked by Geotechnical  Engineer  should be checked </a:t>
            </a:r>
            <a:r>
              <a:rPr lang="en-US" sz="1600" dirty="0"/>
              <a:t>.                                                                                                                                                                                               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64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4482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9- References</a:t>
            </a:r>
            <a:r>
              <a:rPr lang="en-US" dirty="0"/>
              <a:t>  :    </a:t>
            </a:r>
          </a:p>
          <a:p>
            <a:r>
              <a:rPr lang="en-US" dirty="0"/>
              <a:t>                                                  </a:t>
            </a:r>
          </a:p>
          <a:p>
            <a:endParaRPr lang="en-US" dirty="0"/>
          </a:p>
          <a:p>
            <a:pPr algn="l"/>
            <a:r>
              <a:rPr lang="en-US" dirty="0"/>
              <a:t> * Soil  Mechanics  - Yanne  Henna  Damascus University ,  Engineering  college 1978</a:t>
            </a:r>
          </a:p>
          <a:p>
            <a:pPr algn="l"/>
            <a:r>
              <a:rPr lang="en-US" dirty="0"/>
              <a:t> * Soil Mechanics @ Foundation  Bawls                                                                           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* Geology of Iraq – jasmine and others                                                                                  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*  Laboratory of Duhok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* Hamy .A. archive 2013-2015 , Duhok – Kurdistan Region – Iraq   .                                 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                                                                                  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8355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Thank you</a:t>
            </a:r>
            <a:endParaRPr lang="ar-IQ" sz="66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endParaRPr lang="ar-IQ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531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27687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/>
              <a:t>Abstract :</a:t>
            </a:r>
          </a:p>
          <a:p>
            <a:pPr algn="l"/>
            <a:r>
              <a:rPr lang="en-US" u="sng" dirty="0"/>
              <a:t>There are many types of soil in Duhok city  </a:t>
            </a:r>
            <a:r>
              <a:rPr lang="en-US" dirty="0"/>
              <a:t>, due to Geological conditions and physical- mechanical characteristics of these soil, such as Clayey silt, Silty clay, Limestone, Mixtures of Gravels with sand…etc. </a:t>
            </a:r>
          </a:p>
          <a:p>
            <a:pPr algn="l"/>
            <a:r>
              <a:rPr lang="en-US" u="sng" dirty="0"/>
              <a:t>The research aims to find Allowable Bearing Capacity </a:t>
            </a:r>
            <a:r>
              <a:rPr lang="en-US" dirty="0"/>
              <a:t>for various types of soils in Duhok city , depending on one of the famous site investigation , called Standard Penetration Test ( S.P.T) , and laboratory tests .   </a:t>
            </a:r>
          </a:p>
          <a:p>
            <a:pPr algn="l"/>
            <a:r>
              <a:rPr lang="en-US" u="sng" dirty="0"/>
              <a:t>The method of investigation carried out </a:t>
            </a:r>
            <a:r>
              <a:rPr lang="en-US" dirty="0"/>
              <a:t>by executing many bore holes in the studied area , using special rotary drilling machine,  for purpose of Geotechnical Engineering investigation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8333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80728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/>
              <a:t>1- Introduction 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The most important part of the engineering constructions are foundations . It is well known that foundations transmit all loads of construction to the soil , from here is coming the importance of soil site in the building construction .</a:t>
            </a:r>
          </a:p>
          <a:p>
            <a:pPr algn="l"/>
            <a:r>
              <a:rPr lang="en-US" dirty="0"/>
              <a:t>So, In order to achieve safety and economy of building constructions , the physical and mechanical  characteristics of soil should be well known, to calculate  allowable bearing capacity of soil . </a:t>
            </a:r>
          </a:p>
          <a:p>
            <a:pPr algn="l"/>
            <a:r>
              <a:rPr lang="en-US" dirty="0"/>
              <a:t>There are many methods of Geotechnical Engineering investigation to determine Bearing Capacity of soil  . Some of them  depend on laboratory tests , such as shear tests , unconfined compression test , </a:t>
            </a:r>
            <a:r>
              <a:rPr lang="en-US" dirty="0" err="1"/>
              <a:t>thriaxial</a:t>
            </a:r>
            <a:r>
              <a:rPr lang="en-US" dirty="0"/>
              <a:t> tests , permeability test, compressibility test, sieve and hydrometer analysis, </a:t>
            </a:r>
            <a:r>
              <a:rPr lang="en-US" dirty="0" err="1"/>
              <a:t>Aterberge</a:t>
            </a:r>
            <a:r>
              <a:rPr lang="en-US" dirty="0"/>
              <a:t> Limits , specific gravity and volumetric data . </a:t>
            </a:r>
          </a:p>
          <a:p>
            <a:pPr algn="l"/>
            <a:r>
              <a:rPr lang="en-US" dirty="0"/>
              <a:t>And other method depend on field tests  such as Standard Penetration Test </a:t>
            </a:r>
          </a:p>
          <a:p>
            <a:pPr algn="l"/>
            <a:r>
              <a:rPr lang="en-US" dirty="0"/>
              <a:t>( S.P.T ), Plate Load Test (P.L.T), Cone Penetration Test</a:t>
            </a:r>
          </a:p>
          <a:p>
            <a:pPr algn="l"/>
            <a:r>
              <a:rPr lang="en-US" dirty="0"/>
              <a:t> ( C.P.T ), Field Van Test ( F.V.T ), …..etc.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25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2132856"/>
            <a:ext cx="6894512" cy="3549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2- Geological condition of Duhok city :</a:t>
            </a:r>
          </a:p>
          <a:p>
            <a:pPr algn="l"/>
            <a:r>
              <a:rPr lang="en-US" dirty="0"/>
              <a:t> Duhok city located in the north west of Kurdistan region , between two mountains , </a:t>
            </a:r>
            <a:r>
              <a:rPr lang="en-US" dirty="0" err="1"/>
              <a:t>Bekher</a:t>
            </a:r>
            <a:r>
              <a:rPr lang="en-US" dirty="0"/>
              <a:t> anticline in the north  ,</a:t>
            </a:r>
          </a:p>
          <a:p>
            <a:pPr algn="l"/>
            <a:r>
              <a:rPr lang="en-US" dirty="0"/>
              <a:t> and  </a:t>
            </a:r>
            <a:r>
              <a:rPr lang="en-US" dirty="0" err="1"/>
              <a:t>Zawa</a:t>
            </a:r>
            <a:r>
              <a:rPr lang="en-US" dirty="0"/>
              <a:t> (Duhok ) anticline  in the south .</a:t>
            </a:r>
          </a:p>
          <a:p>
            <a:pPr algn="l"/>
            <a:r>
              <a:rPr lang="en-US" dirty="0"/>
              <a:t>According to geological  condition , both mountains  are composed of </a:t>
            </a:r>
            <a:r>
              <a:rPr lang="en-US" dirty="0" err="1"/>
              <a:t>Pilaspi</a:t>
            </a:r>
            <a:r>
              <a:rPr lang="en-US" dirty="0"/>
              <a:t> formation   (limestone ) , and </a:t>
            </a:r>
            <a:r>
              <a:rPr lang="en-US" dirty="0" err="1"/>
              <a:t>jercus</a:t>
            </a:r>
            <a:r>
              <a:rPr lang="en-US" dirty="0"/>
              <a:t> formation presented by clayey silt  .</a:t>
            </a:r>
          </a:p>
          <a:p>
            <a:pPr algn="l"/>
            <a:r>
              <a:rPr lang="en-US" dirty="0"/>
              <a:t>Large parts of the soil in Duhok  Basin  are covered with clayey silt beds ,that vary in the color from brown to reddish , in addition to it is variable in thickness ,</a:t>
            </a:r>
          </a:p>
          <a:p>
            <a:pPr algn="l"/>
            <a:r>
              <a:rPr lang="en-US" dirty="0"/>
              <a:t> and  affected by erosion process of </a:t>
            </a:r>
            <a:r>
              <a:rPr lang="en-US" dirty="0" err="1"/>
              <a:t>Bekher</a:t>
            </a:r>
            <a:r>
              <a:rPr lang="en-US" dirty="0"/>
              <a:t> and Duhok mountains  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4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3-The process of study  :</a:t>
            </a:r>
          </a:p>
          <a:p>
            <a:pPr algn="l"/>
            <a:endParaRPr lang="en-US" dirty="0"/>
          </a:p>
          <a:p>
            <a:pPr algn="l" rtl="0"/>
            <a:r>
              <a:rPr lang="en-US" dirty="0"/>
              <a:t> This study includes  field  investigation  , sampling , laboratory tests , and  calculation of allowable  bearing capacity .</a:t>
            </a:r>
          </a:p>
          <a:p>
            <a:pPr algn="l" rtl="0"/>
            <a:r>
              <a:rPr lang="en-US" u="sng" dirty="0"/>
              <a:t>Boreholes</a:t>
            </a:r>
            <a:r>
              <a:rPr lang="en-US" dirty="0"/>
              <a:t> was drilled by Special  Rotary Drilling Machine , the depth ranges (15-25) m. The number and  depth of borehole depend  mainly  on the height of building , nature of the soil , and engineering  geological condition of the site .</a:t>
            </a:r>
          </a:p>
          <a:p>
            <a:pPr algn="l" rtl="0"/>
            <a:r>
              <a:rPr lang="en-US" dirty="0"/>
              <a:t> During the drilling , S.P.T(Standard Penetration Test)   was  done , disturbed and undisturbed samples were taken to the laboratory . </a:t>
            </a:r>
          </a:p>
          <a:p>
            <a:pPr algn="l" rtl="0"/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 rt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723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rar\Desktop\مبنى ك الاقتصاد في نوروز\مبنى الاقتصاد سبور\20150703_190502_2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3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ar-IQ" dirty="0"/>
          </a:p>
        </p:txBody>
      </p:sp>
      <p:pic>
        <p:nvPicPr>
          <p:cNvPr id="1026" name="Picture 2" descr="D:\سبور همزة\20141120_152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1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668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4- Studied area :</a:t>
            </a:r>
          </a:p>
          <a:p>
            <a:pPr algn="l"/>
            <a:r>
              <a:rPr lang="en-US" u="sng" dirty="0">
                <a:solidFill>
                  <a:srgbClr val="002060"/>
                </a:solidFill>
              </a:rPr>
              <a:t>   the following area  were studied 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1- zere land site ( K.R.O )  .</a:t>
            </a:r>
          </a:p>
          <a:p>
            <a:pPr algn="l"/>
            <a:r>
              <a:rPr lang="en-US" dirty="0"/>
              <a:t>2- </a:t>
            </a:r>
            <a:r>
              <a:rPr lang="en-US" dirty="0" err="1"/>
              <a:t>Tanahee</a:t>
            </a:r>
            <a:r>
              <a:rPr lang="en-US" dirty="0"/>
              <a:t> site : ( </a:t>
            </a:r>
            <a:r>
              <a:rPr lang="en-US" dirty="0" err="1"/>
              <a:t>Newroz</a:t>
            </a:r>
            <a:r>
              <a:rPr lang="en-US" dirty="0"/>
              <a:t> university site)  .</a:t>
            </a:r>
          </a:p>
          <a:p>
            <a:pPr algn="l"/>
            <a:r>
              <a:rPr lang="en-US" dirty="0"/>
              <a:t>3- </a:t>
            </a:r>
            <a:r>
              <a:rPr lang="en-US" dirty="0" err="1"/>
              <a:t>shakhke</a:t>
            </a:r>
            <a:r>
              <a:rPr lang="en-US" dirty="0"/>
              <a:t> site:  ( Electric  station site).</a:t>
            </a:r>
          </a:p>
          <a:p>
            <a:pPr algn="l"/>
            <a:r>
              <a:rPr lang="en-US" dirty="0"/>
              <a:t>4- Shandokha site: ( French Village – Sheraton hotel site ) .</a:t>
            </a:r>
          </a:p>
          <a:p>
            <a:pPr algn="l"/>
            <a:r>
              <a:rPr lang="en-US" dirty="0"/>
              <a:t>5- Azadi panorama ( women's  hospital site ). </a:t>
            </a:r>
          </a:p>
          <a:p>
            <a:pPr algn="l"/>
            <a:r>
              <a:rPr lang="en-US" dirty="0"/>
              <a:t>6- Malta site ( healthy center site ) , south of Roj city . 4-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7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Map of Duhok city with location of studied areas </a:t>
            </a:r>
          </a:p>
        </p:txBody>
      </p:sp>
      <p:pic>
        <p:nvPicPr>
          <p:cNvPr id="3074" name="Picture 2" descr="H:\AL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81546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444208" y="3861048"/>
            <a:ext cx="216024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0424" y="4445496"/>
            <a:ext cx="216024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602" y="3162701"/>
            <a:ext cx="216024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35896" y="3501008"/>
            <a:ext cx="216024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4088" y="1877543"/>
            <a:ext cx="216024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55976" y="2420888"/>
            <a:ext cx="216024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05800" y="5013176"/>
            <a:ext cx="216024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05800" y="5373216"/>
            <a:ext cx="216024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05800" y="5733256"/>
            <a:ext cx="216024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2862" y="5045683"/>
            <a:ext cx="216024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2492" y="5373216"/>
            <a:ext cx="216024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88893" y="5733948"/>
            <a:ext cx="216024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0192" y="49330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Shendokha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3023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Panorama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0192" y="567168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Nawroz</a:t>
            </a:r>
            <a:r>
              <a:rPr lang="en-US" dirty="0"/>
              <a:t> University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3768" y="49330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Shakhky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75556" y="531548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5556" y="56707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Zari</a:t>
            </a:r>
            <a:r>
              <a:rPr lang="en-US" dirty="0"/>
              <a:t> Land </a:t>
            </a:r>
          </a:p>
        </p:txBody>
      </p:sp>
    </p:spTree>
    <p:extLst>
      <p:ext uri="{BB962C8B-B14F-4D97-AF65-F5344CB8AC3E}">
        <p14:creationId xmlns:p14="http://schemas.microsoft.com/office/powerpoint/2010/main" val="24079252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1183</Words>
  <Application>Microsoft Office PowerPoint</Application>
  <PresentationFormat>On-screen Show (4:3)</PresentationFormat>
  <Paragraphs>165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نسق Office</vt:lpstr>
      <vt:lpstr>Bearing Capacity of Duhok city depending on S.P.T results and laboratory tests    Presented by  Dr.Eng . Abdulkader Ahmad Hamy    16-04-2017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Map of Duhok city with location of studied areas </vt:lpstr>
      <vt:lpstr> </vt:lpstr>
      <vt:lpstr>PowerPoint Presentation</vt:lpstr>
      <vt:lpstr>                Group 3  : includes  : Azadi Panorama  Zone .   1-According to U.S.C.S ,  the soil are classified  as a G.P , Poorly Graded , mixture of gravel with sand   and fine materials , with beds of conglomerates well to medium cemented .    2- Laboratory and field data are  as follow  ,   * -  Liquid limit ( L.L ) ranges ( 20-25)%. * -  Index of plasticity     =      ( 6-10) % . * -  specific gravity          =      (2.65-2.67) g\cm3 . * -  S. P. T  =  50 N\3 cm . * -  Bearing capacity                 ( 25.00 – 30.00) t\m2  .                    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vertical communication system includes</dc:title>
  <dc:creator>linovo</dc:creator>
  <cp:lastModifiedBy>A.Department</cp:lastModifiedBy>
  <cp:revision>175</cp:revision>
  <dcterms:created xsi:type="dcterms:W3CDTF">2015-05-21T11:08:55Z</dcterms:created>
  <dcterms:modified xsi:type="dcterms:W3CDTF">2017-04-15T06:12:26Z</dcterms:modified>
</cp:coreProperties>
</file>