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0"/>
  </p:notesMasterIdLst>
  <p:handoutMasterIdLst>
    <p:handoutMasterId r:id="rId31"/>
  </p:handoutMasterIdLst>
  <p:sldIdLst>
    <p:sldId id="270" r:id="rId3"/>
    <p:sldId id="261" r:id="rId4"/>
    <p:sldId id="289" r:id="rId5"/>
    <p:sldId id="331" r:id="rId6"/>
    <p:sldId id="272" r:id="rId7"/>
    <p:sldId id="332" r:id="rId8"/>
    <p:sldId id="333" r:id="rId9"/>
    <p:sldId id="317" r:id="rId10"/>
    <p:sldId id="319" r:id="rId11"/>
    <p:sldId id="320" r:id="rId12"/>
    <p:sldId id="321" r:id="rId13"/>
    <p:sldId id="342" r:id="rId14"/>
    <p:sldId id="336" r:id="rId15"/>
    <p:sldId id="343" r:id="rId16"/>
    <p:sldId id="303" r:id="rId17"/>
    <p:sldId id="325" r:id="rId18"/>
    <p:sldId id="344" r:id="rId19"/>
    <p:sldId id="346" r:id="rId20"/>
    <p:sldId id="349" r:id="rId21"/>
    <p:sldId id="326" r:id="rId22"/>
    <p:sldId id="351" r:id="rId23"/>
    <p:sldId id="348" r:id="rId24"/>
    <p:sldId id="356" r:id="rId25"/>
    <p:sldId id="357" r:id="rId26"/>
    <p:sldId id="358" r:id="rId27"/>
    <p:sldId id="359" r:id="rId28"/>
    <p:sldId id="355"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5274" autoAdjust="0"/>
  </p:normalViewPr>
  <p:slideViewPr>
    <p:cSldViewPr>
      <p:cViewPr varScale="1">
        <p:scale>
          <a:sx n="72" d="100"/>
          <a:sy n="72" d="100"/>
        </p:scale>
        <p:origin x="666" y="7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4/15/2017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62C72-9C2E-46F3-943D-D6AA15DB43BC}" type="slidenum">
              <a:rPr lang="en-US" altLang="en-US"/>
              <a:pPr/>
              <a:t>1</a:t>
            </a:fld>
            <a:endParaRPr lang="en-US" altLang="en-US"/>
          </a:p>
        </p:txBody>
      </p:sp>
      <p:sp>
        <p:nvSpPr>
          <p:cNvPr id="5122" name="Rectangle 2"/>
          <p:cNvSpPr>
            <a:spLocks noGrp="1" noRot="1" noChangeAspect="1" noChangeArrowheads="1" noTextEdit="1"/>
          </p:cNvSpPr>
          <p:nvPr>
            <p:ph type="sldImg"/>
          </p:nvPr>
        </p:nvSpPr>
        <p:spPr>
          <a:xfrm>
            <a:off x="685800" y="1143000"/>
            <a:ext cx="5486400" cy="3086100"/>
          </a:xfrm>
          <a:ln/>
        </p:spPr>
      </p:sp>
      <p:sp>
        <p:nvSpPr>
          <p:cNvPr id="51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3129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7892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1678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142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01249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049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6094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7944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021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939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0834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4793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smtClean="0"/>
              <a:pPr/>
              <a:t>4/15/2017</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3232985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7210116" y="5403752"/>
            <a:ext cx="6018232" cy="1088259"/>
          </a:xfrm>
        </p:spPr>
        <p:txBody>
          <a:bodyPr/>
          <a:lstStyle/>
          <a:p>
            <a:pPr algn="ctr" eaLnBrk="1" hangingPunct="1"/>
            <a:endParaRPr lang="en-US" sz="1799" b="1" dirty="0">
              <a:solidFill>
                <a:srgbClr val="FFFFFF"/>
              </a:solidFill>
              <a:latin typeface="Tekton Pro Ext" panose="020F0605020208020904" pitchFamily="34" charset="0"/>
            </a:endParaRPr>
          </a:p>
          <a:p>
            <a:pPr algn="ctr"/>
            <a:r>
              <a:rPr lang="en-US" sz="1799" b="1" dirty="0">
                <a:solidFill>
                  <a:srgbClr val="FFFFFF"/>
                </a:solidFill>
                <a:latin typeface="Tekton Pro Ext" panose="020F0605020208020904" pitchFamily="34" charset="0"/>
              </a:rPr>
              <a:t>Dr. Ali </a:t>
            </a:r>
            <a:r>
              <a:rPr lang="en-US" sz="1799" b="1" dirty="0" err="1">
                <a:solidFill>
                  <a:srgbClr val="FFFFFF"/>
                </a:solidFill>
                <a:latin typeface="Tekton Pro Ext" panose="020F0605020208020904" pitchFamily="34" charset="0"/>
              </a:rPr>
              <a:t>Haider</a:t>
            </a:r>
            <a:r>
              <a:rPr lang="en-US" sz="1799" b="1" dirty="0">
                <a:solidFill>
                  <a:srgbClr val="FFFFFF"/>
                </a:solidFill>
                <a:latin typeface="Tekton Pro Ext" panose="020F0605020208020904" pitchFamily="34" charset="0"/>
              </a:rPr>
              <a:t> Al </a:t>
            </a:r>
            <a:r>
              <a:rPr lang="en-US" sz="1799" b="1" dirty="0" err="1">
                <a:solidFill>
                  <a:srgbClr val="FFFFFF"/>
                </a:solidFill>
                <a:latin typeface="Tekton Pro Ext" panose="020F0605020208020904" pitchFamily="34" charset="0"/>
              </a:rPr>
              <a:t>Jameel</a:t>
            </a:r>
            <a:r>
              <a:rPr lang="en-US" sz="1799" b="1" dirty="0">
                <a:solidFill>
                  <a:srgbClr val="FFFFFF"/>
                </a:solidFill>
                <a:latin typeface="Tekton Pro Ext" panose="020F0605020208020904" pitchFamily="34" charset="0"/>
              </a:rPr>
              <a:t>  </a:t>
            </a:r>
          </a:p>
          <a:p>
            <a:pPr algn="ctr" eaLnBrk="1" hangingPunct="1"/>
            <a:r>
              <a:rPr lang="en-US" sz="1799" b="1" dirty="0">
                <a:solidFill>
                  <a:srgbClr val="FFFFFF"/>
                </a:solidFill>
                <a:latin typeface="Tekton Pro Ext" panose="020F0605020208020904" pitchFamily="34" charset="0"/>
              </a:rPr>
              <a:t>Wafaa Anwar Sulaiman </a:t>
            </a:r>
          </a:p>
          <a:p>
            <a:pPr algn="ctr" eaLnBrk="1" hangingPunct="1"/>
            <a:endParaRPr lang="en-US" sz="1799" b="1" dirty="0">
              <a:solidFill>
                <a:srgbClr val="FFFFFF"/>
              </a:solidFill>
              <a:latin typeface="Tekton Pro Ext" panose="020F0605020208020904" pitchFamily="34" charset="0"/>
            </a:endParaRPr>
          </a:p>
        </p:txBody>
      </p:sp>
      <p:sp>
        <p:nvSpPr>
          <p:cNvPr id="8" name="Date Placeholder 3"/>
          <p:cNvSpPr>
            <a:spLocks noGrp="1"/>
          </p:cNvSpPr>
          <p:nvPr>
            <p:ph type="dt" sz="quarter" idx="4294967295"/>
          </p:nvPr>
        </p:nvSpPr>
        <p:spPr>
          <a:xfrm>
            <a:off x="405780" y="6093296"/>
            <a:ext cx="1872208" cy="476672"/>
          </a:xfrm>
          <a:prstGeom prst="rect">
            <a:avLst/>
          </a:prstGeom>
          <a:noFill/>
        </p:spPr>
        <p:txBody>
          <a:bodyPr/>
          <a:lstStyle>
            <a:lvl1pPr>
              <a:spcBef>
                <a:spcPct val="20000"/>
              </a:spcBef>
              <a:buClr>
                <a:schemeClr val="bg2"/>
              </a:buClr>
              <a:buSzPct val="75000"/>
              <a:buFont typeface="Wingdings" panose="05000000000000000000" pitchFamily="2" charset="2"/>
              <a:buChar char="n"/>
              <a:defRPr sz="3199">
                <a:solidFill>
                  <a:schemeClr val="tx1"/>
                </a:solidFill>
                <a:latin typeface="Arial" panose="020B0604020202020204" pitchFamily="34" charset="0"/>
              </a:defRPr>
            </a:lvl1pPr>
            <a:lvl2pPr marL="742727" indent="-285664">
              <a:spcBef>
                <a:spcPct val="20000"/>
              </a:spcBef>
              <a:buClr>
                <a:schemeClr val="accent2"/>
              </a:buClr>
              <a:buSzPct val="80000"/>
              <a:buFont typeface="Wingdings" panose="05000000000000000000" pitchFamily="2" charset="2"/>
              <a:buChar char="¨"/>
              <a:defRPr sz="2799">
                <a:solidFill>
                  <a:schemeClr val="tx1"/>
                </a:solidFill>
                <a:latin typeface="Arial" panose="020B0604020202020204" pitchFamily="34" charset="0"/>
              </a:defRPr>
            </a:lvl2pPr>
            <a:lvl3pPr marL="1142657" indent="-228531">
              <a:spcBef>
                <a:spcPct val="20000"/>
              </a:spcBef>
              <a:buClr>
                <a:schemeClr val="bg2"/>
              </a:buClr>
              <a:buSzPct val="65000"/>
              <a:buFont typeface="Wingdings" panose="05000000000000000000" pitchFamily="2" charset="2"/>
              <a:buChar char="n"/>
              <a:defRPr sz="2399">
                <a:solidFill>
                  <a:schemeClr val="tx1"/>
                </a:solidFill>
                <a:latin typeface="Arial" panose="020B0604020202020204" pitchFamily="34" charset="0"/>
              </a:defRPr>
            </a:lvl3pPr>
            <a:lvl4pPr marL="1599720" indent="-228531">
              <a:spcBef>
                <a:spcPct val="20000"/>
              </a:spcBef>
              <a:buClr>
                <a:schemeClr val="accent2"/>
              </a:buClr>
              <a:buSzPct val="70000"/>
              <a:buFont typeface="Wingdings" panose="05000000000000000000" pitchFamily="2" charset="2"/>
              <a:buChar char="¨"/>
              <a:defRPr sz="1999">
                <a:solidFill>
                  <a:schemeClr val="tx1"/>
                </a:solidFill>
                <a:latin typeface="Arial" panose="020B0604020202020204" pitchFamily="34" charset="0"/>
              </a:defRPr>
            </a:lvl4pPr>
            <a:lvl5pPr marL="2056783" indent="-228531">
              <a:spcBef>
                <a:spcPct val="20000"/>
              </a:spcBef>
              <a:buClr>
                <a:schemeClr val="bg2"/>
              </a:buClr>
              <a:buFont typeface="Wingdings" panose="05000000000000000000" pitchFamily="2" charset="2"/>
              <a:buChar char="§"/>
              <a:defRPr sz="1999">
                <a:solidFill>
                  <a:schemeClr val="tx1"/>
                </a:solidFill>
                <a:latin typeface="Arial" panose="020B0604020202020204" pitchFamily="34" charset="0"/>
              </a:defRPr>
            </a:lvl5pPr>
            <a:lvl6pPr marL="2513846" indent="-228531" eaLnBrk="0" fontAlgn="base" hangingPunct="0">
              <a:spcBef>
                <a:spcPct val="20000"/>
              </a:spcBef>
              <a:spcAft>
                <a:spcPct val="0"/>
              </a:spcAft>
              <a:buClr>
                <a:schemeClr val="bg2"/>
              </a:buClr>
              <a:buFont typeface="Wingdings" panose="05000000000000000000" pitchFamily="2" charset="2"/>
              <a:buChar char="§"/>
              <a:defRPr sz="1999">
                <a:solidFill>
                  <a:schemeClr val="tx1"/>
                </a:solidFill>
                <a:latin typeface="Arial" panose="020B0604020202020204" pitchFamily="34" charset="0"/>
              </a:defRPr>
            </a:lvl6pPr>
            <a:lvl7pPr marL="2970908" indent="-228531" eaLnBrk="0" fontAlgn="base" hangingPunct="0">
              <a:spcBef>
                <a:spcPct val="20000"/>
              </a:spcBef>
              <a:spcAft>
                <a:spcPct val="0"/>
              </a:spcAft>
              <a:buClr>
                <a:schemeClr val="bg2"/>
              </a:buClr>
              <a:buFont typeface="Wingdings" panose="05000000000000000000" pitchFamily="2" charset="2"/>
              <a:buChar char="§"/>
              <a:defRPr sz="1999">
                <a:solidFill>
                  <a:schemeClr val="tx1"/>
                </a:solidFill>
                <a:latin typeface="Arial" panose="020B0604020202020204" pitchFamily="34" charset="0"/>
              </a:defRPr>
            </a:lvl7pPr>
            <a:lvl8pPr marL="3427971" indent="-228531" eaLnBrk="0" fontAlgn="base" hangingPunct="0">
              <a:spcBef>
                <a:spcPct val="20000"/>
              </a:spcBef>
              <a:spcAft>
                <a:spcPct val="0"/>
              </a:spcAft>
              <a:buClr>
                <a:schemeClr val="bg2"/>
              </a:buClr>
              <a:buFont typeface="Wingdings" panose="05000000000000000000" pitchFamily="2" charset="2"/>
              <a:buChar char="§"/>
              <a:defRPr sz="1999">
                <a:solidFill>
                  <a:schemeClr val="tx1"/>
                </a:solidFill>
                <a:latin typeface="Arial" panose="020B0604020202020204" pitchFamily="34" charset="0"/>
              </a:defRPr>
            </a:lvl8pPr>
            <a:lvl9pPr marL="3885034" indent="-228531" eaLnBrk="0" fontAlgn="base" hangingPunct="0">
              <a:spcBef>
                <a:spcPct val="20000"/>
              </a:spcBef>
              <a:spcAft>
                <a:spcPct val="0"/>
              </a:spcAft>
              <a:buClr>
                <a:schemeClr val="bg2"/>
              </a:buClr>
              <a:buFont typeface="Wingdings" panose="05000000000000000000" pitchFamily="2" charset="2"/>
              <a:buChar char="§"/>
              <a:defRPr sz="1999">
                <a:solidFill>
                  <a:schemeClr val="tx1"/>
                </a:solidFill>
                <a:latin typeface="Arial" panose="020B0604020202020204" pitchFamily="34" charset="0"/>
              </a:defRPr>
            </a:lvl9pPr>
          </a:lstStyle>
          <a:p>
            <a:pPr>
              <a:spcBef>
                <a:spcPct val="0"/>
              </a:spcBef>
              <a:buClrTx/>
              <a:buSzTx/>
              <a:buFontTx/>
              <a:buNone/>
            </a:pPr>
            <a:r>
              <a:rPr lang="en-US" sz="1400" dirty="0">
                <a:solidFill>
                  <a:srgbClr val="FFFFFF"/>
                </a:solidFill>
                <a:latin typeface="Tekton Pro Ext" panose="020F0605020208020904" pitchFamily="34" charset="0"/>
              </a:rPr>
              <a:t>April , 16 , 2017</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12188825" cy="1153252"/>
          </a:xfrm>
          <a:prstGeom prst="roundRect">
            <a:avLst>
              <a:gd name="adj" fmla="val 8594"/>
            </a:avLst>
          </a:prstGeom>
          <a:solidFill>
            <a:srgbClr val="FFFFFF">
              <a:shade val="85000"/>
            </a:srgbClr>
          </a:solidFill>
          <a:ln>
            <a:noFill/>
          </a:ln>
          <a:effectLst>
            <a:reflection stA="72000" endPos="62000" dir="5400000" sy="-100000" algn="bl" rotWithShape="0"/>
          </a:effectLst>
        </p:spPr>
      </p:pic>
      <p:sp>
        <p:nvSpPr>
          <p:cNvPr id="16" name="Rectangle 3"/>
          <p:cNvSpPr txBox="1">
            <a:spLocks noChangeArrowheads="1"/>
          </p:cNvSpPr>
          <p:nvPr/>
        </p:nvSpPr>
        <p:spPr bwMode="auto">
          <a:xfrm>
            <a:off x="909836" y="2132856"/>
            <a:ext cx="10289875" cy="2005424"/>
          </a:xfrm>
          <a:prstGeom prst="rect">
            <a:avLst/>
          </a:prstGeom>
          <a:noFill/>
          <a:ln>
            <a:noFill/>
          </a:ln>
          <a:effectLst/>
          <a:extLst/>
        </p:spPr>
        <p:txBody>
          <a:bodyPr vert="horz" wrap="square" lIns="91416" tIns="45708" rIns="91416" bIns="45708"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600" b="1" dirty="0">
              <a:ln>
                <a:solidFill>
                  <a:schemeClr val="accent1">
                    <a:lumMod val="75000"/>
                  </a:schemeClr>
                </a:solidFill>
              </a:ln>
              <a:solidFill>
                <a:srgbClr val="FFFFFF"/>
              </a:solidFill>
              <a:effectLst>
                <a:glow rad="228600">
                  <a:schemeClr val="accent3">
                    <a:satMod val="175000"/>
                    <a:alpha val="40000"/>
                  </a:schemeClr>
                </a:glow>
              </a:effectLst>
              <a:latin typeface="Tekton Pro Ext" panose="020F0605020208020904" pitchFamily="34" charset="0"/>
            </a:endParaRPr>
          </a:p>
          <a:p>
            <a:r>
              <a:rPr lang="en-US" sz="2800" b="1" dirty="0">
                <a:solidFill>
                  <a:srgbClr val="FFFFFF"/>
                </a:solidFill>
                <a:latin typeface="Tekton Pro Ext" panose="020F0605020208020904" pitchFamily="34" charset="0"/>
              </a:rPr>
              <a:t>Erbil Citadel:</a:t>
            </a:r>
          </a:p>
          <a:p>
            <a:r>
              <a:rPr lang="en-US" sz="2800" b="1" dirty="0">
                <a:solidFill>
                  <a:srgbClr val="FFFFFF"/>
                </a:solidFill>
                <a:latin typeface="Tekton Pro Ext" panose="020F0605020208020904" pitchFamily="34" charset="0"/>
              </a:rPr>
              <a:t>The Impact of the Circuit Route on Its Urban Pattern</a:t>
            </a:r>
          </a:p>
        </p:txBody>
      </p:sp>
    </p:spTree>
    <p:extLst>
      <p:ext uri="{BB962C8B-B14F-4D97-AF65-F5344CB8AC3E}">
        <p14:creationId xmlns:p14="http://schemas.microsoft.com/office/powerpoint/2010/main" val="5277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916" y="0"/>
            <a:ext cx="9144000" cy="6858000"/>
          </a:xfrm>
          <a:prstGeom prst="rect">
            <a:avLst/>
          </a:prstGeom>
        </p:spPr>
      </p:pic>
    </p:spTree>
    <p:extLst>
      <p:ext uri="{BB962C8B-B14F-4D97-AF65-F5344CB8AC3E}">
        <p14:creationId xmlns:p14="http://schemas.microsoft.com/office/powerpoint/2010/main" val="27044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69876" y="548680"/>
            <a:ext cx="10149840" cy="822960"/>
          </a:xfrm>
        </p:spPr>
        <p:txBody>
          <a:bodyPr>
            <a:normAutofit fontScale="90000"/>
          </a:bodyPr>
          <a:lstStyle/>
          <a:p>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ircuit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oute </a:t>
            </a:r>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s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art </a:t>
            </a:r>
            <a:r>
              <a:rPr lang="en-US" sz="4800" b="1" dirty="0">
                <a:solidFill>
                  <a:srgbClr val="FFC000"/>
                </a:solidFill>
                <a:latin typeface="Helvetica Condensed Light" pitchFamily="50" charset="0"/>
              </a:rPr>
              <a:t>O</a:t>
            </a:r>
            <a:r>
              <a:rPr lang="en-US" b="1" dirty="0">
                <a:solidFill>
                  <a:srgbClr val="FFC000"/>
                </a:solidFill>
                <a:latin typeface="Helvetica Condensed Light" pitchFamily="50" charset="0"/>
              </a:rPr>
              <a:t>f </a:t>
            </a:r>
            <a:r>
              <a:rPr lang="en-US" sz="4800" b="1" dirty="0">
                <a:solidFill>
                  <a:srgbClr val="FFC000"/>
                </a:solidFill>
                <a:latin typeface="Helvetica Condensed Light" pitchFamily="50" charset="0"/>
              </a:rPr>
              <a:t>T</a:t>
            </a:r>
            <a:r>
              <a:rPr lang="en-US" b="1" dirty="0">
                <a:solidFill>
                  <a:srgbClr val="FFC000"/>
                </a:solidFill>
                <a:latin typeface="Helvetica Condensed Light" pitchFamily="50" charset="0"/>
              </a:rPr>
              <a:t>he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evitalization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roject</a:t>
            </a:r>
          </a:p>
        </p:txBody>
      </p:sp>
      <p:sp>
        <p:nvSpPr>
          <p:cNvPr id="5" name="Rectangle 4"/>
          <p:cNvSpPr>
            <a:spLocks noChangeAspect="1"/>
          </p:cNvSpPr>
          <p:nvPr/>
        </p:nvSpPr>
        <p:spPr>
          <a:xfrm>
            <a:off x="790892" y="1916832"/>
            <a:ext cx="5303520" cy="2269200"/>
          </a:xfrm>
          <a:prstGeom prst="rect">
            <a:avLst/>
          </a:prstGeom>
        </p:spPr>
        <p:txBody>
          <a:bodyPr>
            <a:spAutoFit/>
          </a:bodyPr>
          <a:lstStyle/>
          <a:p>
            <a:pPr algn="ctr"/>
            <a:r>
              <a:rPr lang="en-US" sz="2400" b="1" dirty="0">
                <a:latin typeface="Papyrus" panose="03070502060502030205" pitchFamily="66" charset="0"/>
              </a:rPr>
              <a:t>Recently, an  urban element called </a:t>
            </a:r>
          </a:p>
          <a:p>
            <a:pPr algn="ctr"/>
            <a:r>
              <a:rPr lang="en-US" sz="2400" b="1" dirty="0">
                <a:latin typeface="Papyrus" panose="03070502060502030205" pitchFamily="66" charset="0"/>
              </a:rPr>
              <a:t>(The Circuit Route) </a:t>
            </a:r>
          </a:p>
          <a:p>
            <a:pPr algn="ctr"/>
            <a:r>
              <a:rPr lang="en-US" sz="2400" b="1" dirty="0">
                <a:latin typeface="Papyrus" panose="03070502060502030205" pitchFamily="66" charset="0"/>
              </a:rPr>
              <a:t>has been proposed by UNESCO </a:t>
            </a:r>
          </a:p>
          <a:p>
            <a:pPr algn="ctr"/>
            <a:r>
              <a:rPr lang="en-US" sz="2400" b="1" dirty="0">
                <a:latin typeface="Papyrus" panose="03070502060502030205" pitchFamily="66" charset="0"/>
              </a:rPr>
              <a:t>in  cooperation with </a:t>
            </a:r>
          </a:p>
          <a:p>
            <a:pPr algn="ctr"/>
            <a:r>
              <a:rPr lang="en-US" sz="2400" b="1" dirty="0">
                <a:latin typeface="Papyrus" panose="03070502060502030205" pitchFamily="66" charset="0"/>
              </a:rPr>
              <a:t>High commission of Erbil Citadel Revitalization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211" y="1628800"/>
            <a:ext cx="5159793" cy="3657600"/>
          </a:xfrm>
          <a:prstGeom prst="rect">
            <a:avLst/>
          </a:prstGeom>
          <a:ln>
            <a:solidFill>
              <a:schemeClr val="tx1"/>
            </a:solidFill>
          </a:ln>
        </p:spPr>
      </p:pic>
      <p:sp>
        <p:nvSpPr>
          <p:cNvPr id="2" name="Rectangle 1"/>
          <p:cNvSpPr/>
          <p:nvPr/>
        </p:nvSpPr>
        <p:spPr>
          <a:xfrm>
            <a:off x="1917948" y="5446965"/>
            <a:ext cx="8778240" cy="1200329"/>
          </a:xfrm>
          <a:prstGeom prst="rect">
            <a:avLst/>
          </a:prstGeom>
        </p:spPr>
        <p:txBody>
          <a:bodyPr>
            <a:spAutoFit/>
          </a:bodyPr>
          <a:lstStyle/>
          <a:p>
            <a:pPr algn="ctr"/>
            <a:r>
              <a:rPr lang="en-US" sz="2400" b="1" dirty="0">
                <a:latin typeface="Papyrus" panose="03070502060502030205" pitchFamily="66" charset="0"/>
              </a:rPr>
              <a:t>It includes developing a tourist circuit path and other subsidiary trails at Erbil Citadel, along with rest areas with needed facilities</a:t>
            </a:r>
          </a:p>
        </p:txBody>
      </p:sp>
    </p:spTree>
    <p:extLst>
      <p:ext uri="{BB962C8B-B14F-4D97-AF65-F5344CB8AC3E}">
        <p14:creationId xmlns:p14="http://schemas.microsoft.com/office/powerpoint/2010/main" val="379825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esearch Time\Resources\Ranan Heceler\Circuit rou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660" y="1700808"/>
            <a:ext cx="4937760" cy="4345785"/>
          </a:xfrm>
          <a:prstGeom prst="rect">
            <a:avLst/>
          </a:prstGeom>
          <a:noFill/>
          <a:ln>
            <a:noFill/>
          </a:ln>
        </p:spPr>
      </p:pic>
      <p:sp>
        <p:nvSpPr>
          <p:cNvPr id="6" name="Rectangle 5"/>
          <p:cNvSpPr/>
          <p:nvPr/>
        </p:nvSpPr>
        <p:spPr>
          <a:xfrm>
            <a:off x="405780" y="764704"/>
            <a:ext cx="11430000" cy="830997"/>
          </a:xfrm>
          <a:prstGeom prst="rect">
            <a:avLst/>
          </a:prstGeom>
        </p:spPr>
        <p:txBody>
          <a:bodyPr>
            <a:spAutoFit/>
          </a:bodyPr>
          <a:lstStyle/>
          <a:p>
            <a:pPr algn="just"/>
            <a:r>
              <a:rPr lang="en-US" sz="2400" b="1" dirty="0">
                <a:latin typeface="Papyrus" panose="03070502060502030205" pitchFamily="66" charset="0"/>
              </a:rPr>
              <a:t>It was intended to promote new paths in the Citadel  branching out other secondary paths to  offer a greater opportunity for the visitor to visit the larger part of the citadel.</a:t>
            </a:r>
          </a:p>
        </p:txBody>
      </p:sp>
      <p:sp>
        <p:nvSpPr>
          <p:cNvPr id="7" name="Rectangle 6"/>
          <p:cNvSpPr/>
          <p:nvPr/>
        </p:nvSpPr>
        <p:spPr>
          <a:xfrm>
            <a:off x="6537820" y="2828836"/>
            <a:ext cx="5029200" cy="2377440"/>
          </a:xfrm>
          <a:prstGeom prst="rect">
            <a:avLst/>
          </a:prstGeom>
        </p:spPr>
        <p:txBody>
          <a:bodyPr>
            <a:spAutoFit/>
          </a:bodyPr>
          <a:lstStyle/>
          <a:p>
            <a:pPr algn="ctr"/>
            <a:r>
              <a:rPr lang="en-US" sz="2400" b="1" dirty="0">
                <a:latin typeface="Papyrus" panose="03070502060502030205" pitchFamily="66" charset="0"/>
              </a:rPr>
              <a:t>The aim of the circulation paths and trails is to facilitate the movement of visitors and guide them towards specific areas of the site, at the same time information and facilities will be provided at specific locations. </a:t>
            </a:r>
          </a:p>
        </p:txBody>
      </p:sp>
    </p:spTree>
    <p:extLst>
      <p:ext uri="{BB962C8B-B14F-4D97-AF65-F5344CB8AC3E}">
        <p14:creationId xmlns:p14="http://schemas.microsoft.com/office/powerpoint/2010/main" val="17487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10436" y="1903472"/>
            <a:ext cx="5212080" cy="3785652"/>
          </a:xfrm>
          <a:prstGeom prst="rect">
            <a:avLst/>
          </a:prstGeom>
        </p:spPr>
        <p:txBody>
          <a:bodyPr>
            <a:spAutoFit/>
          </a:bodyPr>
          <a:lstStyle/>
          <a:p>
            <a:pPr marL="342900" indent="-342900">
              <a:buFont typeface="Wingdings" panose="05000000000000000000" pitchFamily="2" charset="2"/>
              <a:buChar char="v"/>
            </a:pPr>
            <a:r>
              <a:rPr lang="en-US" sz="2400" b="1" dirty="0">
                <a:latin typeface="Papyrus" panose="03070502060502030205" pitchFamily="66" charset="0"/>
              </a:rPr>
              <a:t>These would help in the valorization of the site and in providing rest areas that would enhance the visitors' experience. </a:t>
            </a:r>
          </a:p>
          <a:p>
            <a:pPr marL="342900" indent="-342900">
              <a:buFont typeface="Wingdings" panose="05000000000000000000" pitchFamily="2" charset="2"/>
              <a:buChar char="v"/>
            </a:pPr>
            <a:r>
              <a:rPr lang="en-US" sz="2400" b="1" dirty="0">
                <a:latin typeface="Papyrus" panose="03070502060502030205" pitchFamily="66" charset="0"/>
              </a:rPr>
              <a:t>Moreover, paths will help to bring back to the visitor the sense of the place and the historical urban fabric </a:t>
            </a:r>
          </a:p>
          <a:p>
            <a:r>
              <a:rPr lang="en-US" sz="2400" b="1" dirty="0">
                <a:latin typeface="Papyrus" panose="03070502060502030205" pitchFamily="66" charset="0"/>
              </a:rPr>
              <a:t>(HCECR and UNESCO office in Iraq). </a:t>
            </a:r>
          </a:p>
        </p:txBody>
      </p:sp>
      <p:sp>
        <p:nvSpPr>
          <p:cNvPr id="4" name="Title 1"/>
          <p:cNvSpPr>
            <a:spLocks noGrp="1"/>
          </p:cNvSpPr>
          <p:nvPr>
            <p:ph type="title"/>
          </p:nvPr>
        </p:nvSpPr>
        <p:spPr>
          <a:xfrm>
            <a:off x="1522414" y="548680"/>
            <a:ext cx="10149840" cy="822960"/>
          </a:xfrm>
        </p:spPr>
        <p:txBody>
          <a:bodyPr>
            <a:normAutofit fontScale="90000"/>
          </a:bodyPr>
          <a:lstStyle/>
          <a:p>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ircuit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oute </a:t>
            </a:r>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s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art </a:t>
            </a:r>
            <a:r>
              <a:rPr lang="en-US" sz="4800" b="1" dirty="0">
                <a:solidFill>
                  <a:srgbClr val="FFC000"/>
                </a:solidFill>
                <a:latin typeface="Helvetica Condensed Light" pitchFamily="50" charset="0"/>
              </a:rPr>
              <a:t>O</a:t>
            </a:r>
            <a:r>
              <a:rPr lang="en-US" b="1" dirty="0">
                <a:solidFill>
                  <a:srgbClr val="FFC000"/>
                </a:solidFill>
                <a:latin typeface="Helvetica Condensed Light" pitchFamily="50" charset="0"/>
              </a:rPr>
              <a:t>f </a:t>
            </a:r>
            <a:r>
              <a:rPr lang="en-US" sz="4800" b="1" dirty="0">
                <a:solidFill>
                  <a:srgbClr val="FFC000"/>
                </a:solidFill>
                <a:latin typeface="Helvetica Condensed Light" pitchFamily="50" charset="0"/>
              </a:rPr>
              <a:t>T</a:t>
            </a:r>
            <a:r>
              <a:rPr lang="en-US" b="1" dirty="0">
                <a:solidFill>
                  <a:srgbClr val="FFC000"/>
                </a:solidFill>
                <a:latin typeface="Helvetica Condensed Light" pitchFamily="50" charset="0"/>
              </a:rPr>
              <a:t>he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evitalization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roject</a:t>
            </a:r>
          </a:p>
        </p:txBody>
      </p:sp>
      <p:pic>
        <p:nvPicPr>
          <p:cNvPr id="5" name="Picture 4" descr="D:\Research Time\Resources\Ranan Heceler\Circuit rou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52" y="1700808"/>
            <a:ext cx="4937760" cy="4345785"/>
          </a:xfrm>
          <a:prstGeom prst="rect">
            <a:avLst/>
          </a:prstGeom>
          <a:noFill/>
          <a:ln>
            <a:noFill/>
          </a:ln>
        </p:spPr>
      </p:pic>
    </p:spTree>
    <p:extLst>
      <p:ext uri="{BB962C8B-B14F-4D97-AF65-F5344CB8AC3E}">
        <p14:creationId xmlns:p14="http://schemas.microsoft.com/office/powerpoint/2010/main" val="4787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868" y="548680"/>
            <a:ext cx="10058400" cy="822960"/>
          </a:xfrm>
        </p:spPr>
        <p:txBody>
          <a:bodyPr>
            <a:normAutofit fontScale="90000"/>
          </a:bodyPr>
          <a:lstStyle/>
          <a:p>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ircuit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oute </a:t>
            </a:r>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s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art </a:t>
            </a:r>
            <a:r>
              <a:rPr lang="en-US" sz="4800" b="1" dirty="0">
                <a:solidFill>
                  <a:srgbClr val="FFC000"/>
                </a:solidFill>
                <a:latin typeface="Helvetica Condensed Light" pitchFamily="50" charset="0"/>
              </a:rPr>
              <a:t>O</a:t>
            </a:r>
            <a:r>
              <a:rPr lang="en-US" b="1" dirty="0">
                <a:solidFill>
                  <a:srgbClr val="FFC000"/>
                </a:solidFill>
                <a:latin typeface="Helvetica Condensed Light" pitchFamily="50" charset="0"/>
              </a:rPr>
              <a:t>f </a:t>
            </a:r>
            <a:r>
              <a:rPr lang="en-US" sz="4800" b="1" dirty="0">
                <a:solidFill>
                  <a:srgbClr val="FFC000"/>
                </a:solidFill>
                <a:latin typeface="Helvetica Condensed Light" pitchFamily="50" charset="0"/>
              </a:rPr>
              <a:t>T</a:t>
            </a:r>
            <a:r>
              <a:rPr lang="en-US" b="1" dirty="0">
                <a:solidFill>
                  <a:srgbClr val="FFC000"/>
                </a:solidFill>
                <a:latin typeface="Helvetica Condensed Light" pitchFamily="50" charset="0"/>
              </a:rPr>
              <a:t>he </a:t>
            </a:r>
            <a:r>
              <a:rPr lang="en-US" sz="4800" b="1" dirty="0">
                <a:solidFill>
                  <a:srgbClr val="FFC000"/>
                </a:solidFill>
                <a:latin typeface="Helvetica Condensed Light" pitchFamily="50" charset="0"/>
              </a:rPr>
              <a:t>R</a:t>
            </a:r>
            <a:r>
              <a:rPr lang="en-US" b="1" dirty="0">
                <a:solidFill>
                  <a:srgbClr val="FFC000"/>
                </a:solidFill>
                <a:latin typeface="Helvetica Condensed Light" pitchFamily="50" charset="0"/>
              </a:rPr>
              <a:t>evitalization </a:t>
            </a:r>
            <a:r>
              <a:rPr lang="en-US" sz="4800" b="1" dirty="0">
                <a:solidFill>
                  <a:srgbClr val="FFC000"/>
                </a:solidFill>
                <a:latin typeface="Helvetica Condensed Light" pitchFamily="50" charset="0"/>
              </a:rPr>
              <a:t>P</a:t>
            </a:r>
            <a:r>
              <a:rPr lang="en-US" b="1" dirty="0">
                <a:solidFill>
                  <a:srgbClr val="FFC000"/>
                </a:solidFill>
                <a:latin typeface="Helvetica Condensed Light" pitchFamily="50" charset="0"/>
              </a:rPr>
              <a:t>roject</a:t>
            </a:r>
          </a:p>
        </p:txBody>
      </p:sp>
      <p:pic>
        <p:nvPicPr>
          <p:cNvPr id="5" name="Picture 4" descr="D:\Research Time\Resources\Ranan Heceler\Circuit rou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52" y="1700808"/>
            <a:ext cx="4937760" cy="4345785"/>
          </a:xfrm>
          <a:prstGeom prst="rect">
            <a:avLst/>
          </a:prstGeom>
          <a:noFill/>
          <a:ln>
            <a:noFill/>
          </a:ln>
        </p:spPr>
      </p:pic>
      <p:sp>
        <p:nvSpPr>
          <p:cNvPr id="6" name="Rectangle 5"/>
          <p:cNvSpPr/>
          <p:nvPr/>
        </p:nvSpPr>
        <p:spPr>
          <a:xfrm>
            <a:off x="6094412" y="1916832"/>
            <a:ext cx="5212080" cy="4154984"/>
          </a:xfrm>
          <a:prstGeom prst="rect">
            <a:avLst/>
          </a:prstGeom>
        </p:spPr>
        <p:txBody>
          <a:bodyPr>
            <a:spAutoFit/>
          </a:bodyPr>
          <a:lstStyle/>
          <a:p>
            <a:pPr marL="342900" indent="-342900">
              <a:buFont typeface="Wingdings" panose="05000000000000000000" pitchFamily="2" charset="2"/>
              <a:buChar char="v"/>
            </a:pPr>
            <a:r>
              <a:rPr lang="en-US" sz="2400" b="1" dirty="0">
                <a:latin typeface="Papyrus" panose="03070502060502030205" pitchFamily="66" charset="0"/>
              </a:rPr>
              <a:t>A series of eight rest areas are proposed along the circuit, starting from the southern Grand Gate (rest area no.1) and moving counterclockwise. </a:t>
            </a:r>
          </a:p>
          <a:p>
            <a:pPr marL="342900" indent="-342900">
              <a:buFont typeface="Wingdings" panose="05000000000000000000" pitchFamily="2" charset="2"/>
              <a:buChar char="v"/>
            </a:pPr>
            <a:r>
              <a:rPr lang="en-US" sz="2400" b="1" dirty="0">
                <a:latin typeface="Papyrus" panose="03070502060502030205" pitchFamily="66" charset="0"/>
              </a:rPr>
              <a:t>Each rest area could have its own name and accordingly its own theme, to be determined by a specific marketing study, i.e. the name of a prominent house in the area. </a:t>
            </a:r>
          </a:p>
        </p:txBody>
      </p:sp>
    </p:spTree>
    <p:extLst>
      <p:ext uri="{BB962C8B-B14F-4D97-AF65-F5344CB8AC3E}">
        <p14:creationId xmlns:p14="http://schemas.microsoft.com/office/powerpoint/2010/main" val="23116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3484" y="476672"/>
            <a:ext cx="8229600" cy="5632311"/>
          </a:xfrm>
          <a:prstGeom prst="rect">
            <a:avLst/>
          </a:prstGeom>
        </p:spPr>
        <p:txBody>
          <a:bodyPr>
            <a:spAutoFit/>
          </a:bodyPr>
          <a:lstStyle/>
          <a:p>
            <a:pPr marL="342900" indent="-342900">
              <a:buFont typeface="Wingdings" panose="05000000000000000000" pitchFamily="2" charset="2"/>
              <a:buChar char="v"/>
            </a:pPr>
            <a:r>
              <a:rPr lang="en-US" sz="2400" dirty="0">
                <a:latin typeface="Papyrus" panose="03070502060502030205" pitchFamily="66" charset="0"/>
              </a:rPr>
              <a:t>Increasing the time that visitor spend in visiting the citadel to know about the heritage and tourism area Erbil Citadel.</a:t>
            </a:r>
          </a:p>
          <a:p>
            <a:endParaRPr lang="en-US" sz="2400" dirty="0">
              <a:latin typeface="Papyrus" panose="03070502060502030205" pitchFamily="66" charset="0"/>
            </a:endParaRPr>
          </a:p>
          <a:p>
            <a:pPr marL="342900" indent="-342900">
              <a:buFont typeface="Wingdings" panose="05000000000000000000" pitchFamily="2" charset="2"/>
              <a:buChar char="v"/>
            </a:pPr>
            <a:r>
              <a:rPr lang="en-US" sz="2400" dirty="0">
                <a:latin typeface="Papyrus" panose="03070502060502030205" pitchFamily="66" charset="0"/>
              </a:rPr>
              <a:t>The rest points gives space for visitors to enjoy and see the atmosphere of the Citadel</a:t>
            </a:r>
          </a:p>
          <a:p>
            <a:endParaRPr lang="en-US" sz="2400" dirty="0">
              <a:latin typeface="Papyrus" panose="03070502060502030205" pitchFamily="66" charset="0"/>
            </a:endParaRPr>
          </a:p>
          <a:p>
            <a:pPr marL="342900" indent="-342900">
              <a:buFont typeface="Wingdings" panose="05000000000000000000" pitchFamily="2" charset="2"/>
              <a:buChar char="v"/>
            </a:pPr>
            <a:r>
              <a:rPr lang="en-US" sz="2400" dirty="0">
                <a:latin typeface="Papyrus" panose="03070502060502030205" pitchFamily="66" charset="0"/>
              </a:rPr>
              <a:t>Stop and break points gives visitors opportunities to enjoy and in the historical atmosphere of urban pattern and architectural of Erbil Citadel.</a:t>
            </a:r>
          </a:p>
          <a:p>
            <a:endParaRPr lang="en-US" sz="2400" dirty="0">
              <a:latin typeface="Papyrus" panose="03070502060502030205" pitchFamily="66" charset="0"/>
            </a:endParaRPr>
          </a:p>
          <a:p>
            <a:pPr marL="342900" indent="-342900">
              <a:buFont typeface="Wingdings" panose="05000000000000000000" pitchFamily="2" charset="2"/>
              <a:buChar char="v"/>
            </a:pPr>
            <a:r>
              <a:rPr lang="en-US" sz="2400" dirty="0">
                <a:latin typeface="Papyrus" panose="03070502060502030205" pitchFamily="66" charset="0"/>
              </a:rPr>
              <a:t>All rest areas would include a minimum of facilities (i.e. shady seats and waste bins), while some of them would offer more services. Thus rest areas would function as focal points of the tourist circuit and of the organization of tourism-related business.</a:t>
            </a:r>
          </a:p>
        </p:txBody>
      </p:sp>
      <p:pic>
        <p:nvPicPr>
          <p:cNvPr id="3" name="Picture 2" descr="D:\Research Time\Resources\Ranan Heceler\Circuit rou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96" y="548680"/>
            <a:ext cx="3291840" cy="2897190"/>
          </a:xfrm>
          <a:prstGeom prst="rect">
            <a:avLst/>
          </a:prstGeom>
          <a:noFill/>
          <a:ln>
            <a:noFill/>
          </a:ln>
        </p:spPr>
      </p:pic>
    </p:spTree>
    <p:extLst>
      <p:ext uri="{BB962C8B-B14F-4D97-AF65-F5344CB8AC3E}">
        <p14:creationId xmlns:p14="http://schemas.microsoft.com/office/powerpoint/2010/main" val="34082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search Time\Resources\Ranan Heceler\Circuit rou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24" y="417528"/>
            <a:ext cx="6858000" cy="6035808"/>
          </a:xfrm>
          <a:prstGeom prst="rect">
            <a:avLst/>
          </a:prstGeom>
          <a:noFill/>
          <a:ln>
            <a:noFill/>
          </a:ln>
        </p:spPr>
      </p:pic>
      <p:sp>
        <p:nvSpPr>
          <p:cNvPr id="4" name="Rectangle 3"/>
          <p:cNvSpPr/>
          <p:nvPr/>
        </p:nvSpPr>
        <p:spPr>
          <a:xfrm>
            <a:off x="7678588" y="3140968"/>
            <a:ext cx="4206240" cy="3046988"/>
          </a:xfrm>
          <a:prstGeom prst="rect">
            <a:avLst/>
          </a:prstGeom>
          <a:ln>
            <a:solidFill>
              <a:schemeClr val="accent2">
                <a:lumMod val="75000"/>
              </a:schemeClr>
            </a:solidFill>
          </a:ln>
        </p:spPr>
        <p:txBody>
          <a:bodyPr>
            <a:spAutoFit/>
          </a:bodyPr>
          <a:lstStyle/>
          <a:p>
            <a:pPr algn="ctr"/>
            <a:r>
              <a:rPr lang="en-US" sz="2400" b="1" dirty="0">
                <a:latin typeface="Helvetica Condensed Light" pitchFamily="50" charset="0"/>
              </a:rPr>
              <a:t>1.Grand gate, </a:t>
            </a:r>
          </a:p>
          <a:p>
            <a:pPr algn="ctr"/>
            <a:r>
              <a:rPr lang="en-US" sz="2400" b="1" dirty="0">
                <a:latin typeface="Helvetica Condensed Light" pitchFamily="50" charset="0"/>
              </a:rPr>
              <a:t>2. Chalabi square, </a:t>
            </a:r>
          </a:p>
          <a:p>
            <a:pPr algn="ctr"/>
            <a:r>
              <a:rPr lang="en-US" sz="2400" b="1" dirty="0">
                <a:latin typeface="Helvetica Condensed Light" pitchFamily="50" charset="0"/>
              </a:rPr>
              <a:t>3. </a:t>
            </a:r>
            <a:r>
              <a:rPr lang="en-US" sz="2400" b="1" dirty="0" err="1">
                <a:latin typeface="Helvetica Condensed Light" pitchFamily="50" charset="0"/>
              </a:rPr>
              <a:t>Saray</a:t>
            </a:r>
            <a:r>
              <a:rPr lang="en-US" sz="2400" b="1" dirty="0">
                <a:latin typeface="Helvetica Condensed Light" pitchFamily="50" charset="0"/>
              </a:rPr>
              <a:t> square, </a:t>
            </a:r>
          </a:p>
          <a:p>
            <a:pPr algn="ctr"/>
            <a:r>
              <a:rPr lang="en-US" sz="2400" b="1" dirty="0">
                <a:latin typeface="Helvetica Condensed Light" pitchFamily="50" charset="0"/>
              </a:rPr>
              <a:t>4. </a:t>
            </a:r>
            <a:r>
              <a:rPr lang="en-US" sz="2400" b="1" dirty="0" err="1">
                <a:latin typeface="Helvetica Condensed Light" pitchFamily="50" charset="0"/>
              </a:rPr>
              <a:t>Auzairi</a:t>
            </a:r>
            <a:r>
              <a:rPr lang="en-US" sz="2400" b="1" dirty="0">
                <a:latin typeface="Helvetica Condensed Light" pitchFamily="50" charset="0"/>
              </a:rPr>
              <a:t> square, </a:t>
            </a:r>
          </a:p>
          <a:p>
            <a:pPr algn="ctr"/>
            <a:r>
              <a:rPr lang="en-US" sz="2400" b="1" dirty="0">
                <a:solidFill>
                  <a:srgbClr val="FFC000"/>
                </a:solidFill>
                <a:latin typeface="Helvetica Condensed Light" pitchFamily="50" charset="0"/>
              </a:rPr>
              <a:t>5. </a:t>
            </a:r>
            <a:r>
              <a:rPr lang="en-US" sz="2400" b="1" dirty="0" err="1">
                <a:solidFill>
                  <a:srgbClr val="FFC000"/>
                </a:solidFill>
                <a:latin typeface="Helvetica Condensed Light" pitchFamily="50" charset="0"/>
              </a:rPr>
              <a:t>Takiya</a:t>
            </a:r>
            <a:r>
              <a:rPr lang="en-US" sz="2400" b="1" dirty="0">
                <a:solidFill>
                  <a:srgbClr val="FFC000"/>
                </a:solidFill>
                <a:latin typeface="Helvetica Condensed Light" pitchFamily="50" charset="0"/>
              </a:rPr>
              <a:t> square, </a:t>
            </a:r>
          </a:p>
          <a:p>
            <a:pPr algn="ctr"/>
            <a:r>
              <a:rPr lang="en-US" sz="2400" b="1" dirty="0">
                <a:latin typeface="Helvetica Condensed Light" pitchFamily="50" charset="0"/>
              </a:rPr>
              <a:t>6. </a:t>
            </a:r>
            <a:r>
              <a:rPr lang="en-US" sz="2400" b="1" dirty="0" err="1">
                <a:latin typeface="Helvetica Condensed Light" pitchFamily="50" charset="0"/>
              </a:rPr>
              <a:t>Yaqooub</a:t>
            </a:r>
            <a:r>
              <a:rPr lang="en-US" sz="2400" b="1" dirty="0">
                <a:latin typeface="Helvetica Condensed Light" pitchFamily="50" charset="0"/>
              </a:rPr>
              <a:t> Agha square, </a:t>
            </a:r>
          </a:p>
          <a:p>
            <a:pPr algn="ctr"/>
            <a:r>
              <a:rPr lang="en-US" sz="2400" b="1" dirty="0">
                <a:solidFill>
                  <a:srgbClr val="FFC000"/>
                </a:solidFill>
                <a:latin typeface="Helvetica Condensed Light" pitchFamily="50" charset="0"/>
              </a:rPr>
              <a:t>7. </a:t>
            </a:r>
            <a:r>
              <a:rPr lang="en-US" sz="2400" b="1" dirty="0" err="1">
                <a:solidFill>
                  <a:srgbClr val="FFC000"/>
                </a:solidFill>
                <a:latin typeface="Helvetica Condensed Light" pitchFamily="50" charset="0"/>
              </a:rPr>
              <a:t>Topkhana</a:t>
            </a:r>
            <a:r>
              <a:rPr lang="en-US" sz="2400" b="1" dirty="0">
                <a:solidFill>
                  <a:srgbClr val="FFC000"/>
                </a:solidFill>
                <a:latin typeface="Helvetica Condensed Light" pitchFamily="50" charset="0"/>
              </a:rPr>
              <a:t> square, </a:t>
            </a:r>
          </a:p>
          <a:p>
            <a:pPr algn="ctr"/>
            <a:r>
              <a:rPr lang="en-US" sz="2400" b="1" dirty="0">
                <a:latin typeface="Helvetica Condensed Light" pitchFamily="50" charset="0"/>
              </a:rPr>
              <a:t>8.  </a:t>
            </a:r>
            <a:r>
              <a:rPr lang="en-US" sz="2400" b="1" dirty="0" err="1">
                <a:latin typeface="Helvetica Condensed Light" pitchFamily="50" charset="0"/>
              </a:rPr>
              <a:t>Chawishli</a:t>
            </a:r>
            <a:r>
              <a:rPr lang="en-US" sz="2400" b="1">
                <a:latin typeface="Helvetica Condensed Light" pitchFamily="50" charset="0"/>
              </a:rPr>
              <a:t> square</a:t>
            </a:r>
            <a:endParaRPr lang="en-US" sz="2400" b="1" dirty="0">
              <a:latin typeface="Helvetica Condensed Light" pitchFamily="50" charset="0"/>
            </a:endParaRPr>
          </a:p>
        </p:txBody>
      </p:sp>
      <p:sp>
        <p:nvSpPr>
          <p:cNvPr id="2" name="Rectangle 1"/>
          <p:cNvSpPr/>
          <p:nvPr/>
        </p:nvSpPr>
        <p:spPr>
          <a:xfrm>
            <a:off x="7318548" y="404664"/>
            <a:ext cx="4572000" cy="2419124"/>
          </a:xfrm>
          <a:prstGeom prst="rect">
            <a:avLst/>
          </a:prstGeom>
        </p:spPr>
        <p:txBody>
          <a:bodyPr>
            <a:spAutoFit/>
          </a:bodyPr>
          <a:lstStyle/>
          <a:p>
            <a:pPr algn="ctr">
              <a:lnSpc>
                <a:spcPct val="90000"/>
              </a:lnSpc>
            </a:pPr>
            <a:r>
              <a:rPr lang="en-US" sz="2400" b="1" dirty="0">
                <a:solidFill>
                  <a:srgbClr val="FFC000"/>
                </a:solidFill>
                <a:latin typeface="Helvetica Condensed Light" pitchFamily="50" charset="0"/>
              </a:rPr>
              <a:t>The Circuit Route includes certain morphological transformations in </a:t>
            </a:r>
          </a:p>
          <a:p>
            <a:pPr algn="ctr">
              <a:lnSpc>
                <a:spcPct val="90000"/>
              </a:lnSpc>
            </a:pPr>
            <a:r>
              <a:rPr lang="en-US" sz="2400" b="1" dirty="0">
                <a:solidFill>
                  <a:srgbClr val="FFC000"/>
                </a:solidFill>
                <a:latin typeface="Helvetica Condensed Light" pitchFamily="50" charset="0"/>
              </a:rPr>
              <a:t>The urban space of the Citadel and consequently upon the pattern</a:t>
            </a:r>
          </a:p>
          <a:p>
            <a:pPr algn="ctr">
              <a:lnSpc>
                <a:spcPct val="90000"/>
              </a:lnSpc>
            </a:pPr>
            <a:r>
              <a:rPr lang="en-US" sz="2400" b="1" dirty="0">
                <a:solidFill>
                  <a:srgbClr val="FFC000"/>
                </a:solidFill>
                <a:latin typeface="Helvetica Condensed Light" pitchFamily="50" charset="0"/>
              </a:rPr>
              <a:t>Of that urban space</a:t>
            </a:r>
          </a:p>
        </p:txBody>
      </p:sp>
    </p:spTree>
    <p:extLst>
      <p:ext uri="{BB962C8B-B14F-4D97-AF65-F5344CB8AC3E}">
        <p14:creationId xmlns:p14="http://schemas.microsoft.com/office/powerpoint/2010/main" val="255245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812" y="1670547"/>
            <a:ext cx="5669280" cy="4422749"/>
          </a:xfrm>
          <a:prstGeom prst="rect">
            <a:avLst/>
          </a:prstGeom>
        </p:spPr>
        <p:txBody>
          <a:bodyPr>
            <a:spAutoFit/>
          </a:bodyPr>
          <a:lstStyle/>
          <a:p>
            <a:pPr marL="342900" indent="-342900">
              <a:lnSpc>
                <a:spcPct val="90000"/>
              </a:lnSpc>
              <a:buFont typeface="Wingdings" panose="05000000000000000000" pitchFamily="2" charset="2"/>
              <a:buChar char="v"/>
            </a:pPr>
            <a:r>
              <a:rPr lang="en-US" sz="2400" b="1" dirty="0">
                <a:latin typeface="Papyrus" panose="03070502060502030205" pitchFamily="66" charset="0"/>
              </a:rPr>
              <a:t>The main impact of the Circuit Route on Erbil Citadel is the transformation of  urban space pattern</a:t>
            </a:r>
          </a:p>
          <a:p>
            <a:pPr marL="342900" indent="-342900">
              <a:lnSpc>
                <a:spcPct val="90000"/>
              </a:lnSpc>
              <a:buFont typeface="Wingdings" panose="05000000000000000000" pitchFamily="2" charset="2"/>
              <a:buChar char="v"/>
            </a:pPr>
            <a:r>
              <a:rPr lang="en-US" sz="2400" b="1" dirty="0">
                <a:latin typeface="Papyrus" panose="03070502060502030205" pitchFamily="66" charset="0"/>
              </a:rPr>
              <a:t>Nevertheless, this is not the first geometrical transformation in the urban space pattern of Erbil Citadel </a:t>
            </a:r>
          </a:p>
          <a:p>
            <a:pPr marL="342900" indent="-342900">
              <a:lnSpc>
                <a:spcPct val="90000"/>
              </a:lnSpc>
              <a:buFont typeface="Wingdings" panose="05000000000000000000" pitchFamily="2" charset="2"/>
              <a:buChar char="v"/>
            </a:pPr>
            <a:r>
              <a:rPr lang="en-US" sz="2400" b="1" dirty="0">
                <a:latin typeface="Papyrus" panose="03070502060502030205" pitchFamily="66" charset="0"/>
              </a:rPr>
              <a:t>The Erbil Citadel has witnessed a major transformation in the geometry of its urban space pattern at the End of the fifth decade of the 20</a:t>
            </a:r>
            <a:r>
              <a:rPr lang="en-US" sz="2400" b="1" baseline="30000" dirty="0">
                <a:latin typeface="Papyrus" panose="03070502060502030205" pitchFamily="66" charset="0"/>
              </a:rPr>
              <a:t>th</a:t>
            </a:r>
            <a:r>
              <a:rPr lang="en-US" sz="2400" b="1" dirty="0">
                <a:latin typeface="Papyrus" panose="03070502060502030205" pitchFamily="66" charset="0"/>
              </a:rPr>
              <a:t> century.</a:t>
            </a:r>
          </a:p>
          <a:p>
            <a:pPr marL="342900" indent="-342900">
              <a:lnSpc>
                <a:spcPct val="90000"/>
              </a:lnSpc>
              <a:buFont typeface="Wingdings" panose="05000000000000000000" pitchFamily="2" charset="2"/>
              <a:buChar char="v"/>
            </a:pPr>
            <a:r>
              <a:rPr lang="en-US" sz="2400" b="1" dirty="0">
                <a:latin typeface="Papyrus" panose="03070502060502030205" pitchFamily="66" charset="0"/>
              </a:rPr>
              <a:t>A breakthrough straight street has been inserted and imposed on the organic pattern of the Citadel</a:t>
            </a:r>
          </a:p>
        </p:txBody>
      </p:sp>
      <p:pic>
        <p:nvPicPr>
          <p:cNvPr id="4" name="Picture 3" descr="E:\MY TEACHING ACTIVITIES\HIGH STUDIES PROGRAM\Master Degree Students\وفاء أنور سليمان\dr. ali\Saman, Erbil citadel_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77" t="53801" r="5205" b="9437"/>
          <a:stretch/>
        </p:blipFill>
        <p:spPr bwMode="auto">
          <a:xfrm>
            <a:off x="6814492" y="1762472"/>
            <a:ext cx="4748569"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269876" y="620688"/>
            <a:ext cx="9875520" cy="822960"/>
          </a:xfrm>
        </p:spPr>
        <p:txBody>
          <a:bodyPr>
            <a:normAutofit fontScale="90000"/>
          </a:bodyPr>
          <a:lstStyle/>
          <a:p>
            <a:r>
              <a:rPr lang="en-US" sz="5300" b="1" dirty="0">
                <a:solidFill>
                  <a:srgbClr val="FFC000"/>
                </a:solidFill>
                <a:latin typeface="Helvetica Condensed Light" pitchFamily="50" charset="0"/>
              </a:rPr>
              <a:t>B</a:t>
            </a:r>
            <a:r>
              <a:rPr lang="en-US" b="1" dirty="0">
                <a:solidFill>
                  <a:srgbClr val="FFC000"/>
                </a:solidFill>
                <a:latin typeface="Helvetica Condensed Light" pitchFamily="50" charset="0"/>
              </a:rPr>
              <a:t>reakthrough</a:t>
            </a:r>
            <a:r>
              <a:rPr lang="en-US" sz="3600" b="1" dirty="0">
                <a:solidFill>
                  <a:srgbClr val="FFC000"/>
                </a:solidFill>
                <a:latin typeface="Helvetica Condensed Light" pitchFamily="50" charset="0"/>
              </a:rPr>
              <a:t> </a:t>
            </a:r>
            <a:r>
              <a:rPr lang="en-US" b="1" dirty="0">
                <a:solidFill>
                  <a:srgbClr val="FFC000"/>
                </a:solidFill>
                <a:latin typeface="Helvetica Condensed Light" pitchFamily="50" charset="0"/>
              </a:rPr>
              <a:t> </a:t>
            </a:r>
            <a:r>
              <a:rPr lang="en-US" sz="4800" b="1" dirty="0">
                <a:solidFill>
                  <a:srgbClr val="FFC000"/>
                </a:solidFill>
                <a:latin typeface="Helvetica Condensed Light" pitchFamily="50" charset="0"/>
              </a:rPr>
              <a:t>S</a:t>
            </a:r>
            <a:r>
              <a:rPr lang="en-US" b="1" dirty="0">
                <a:solidFill>
                  <a:srgbClr val="FFC000"/>
                </a:solidFill>
                <a:latin typeface="Helvetica Condensed Light" pitchFamily="50" charset="0"/>
              </a:rPr>
              <a:t>treet  </a:t>
            </a:r>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s </a:t>
            </a:r>
            <a:r>
              <a:rPr lang="en-US" sz="5300" b="1" dirty="0">
                <a:solidFill>
                  <a:srgbClr val="FFC000"/>
                </a:solidFill>
                <a:latin typeface="Helvetica Condensed Light" pitchFamily="50" charset="0"/>
              </a:rPr>
              <a:t>I</a:t>
            </a:r>
            <a:r>
              <a:rPr lang="en-US" b="1" dirty="0">
                <a:solidFill>
                  <a:srgbClr val="FFC000"/>
                </a:solidFill>
                <a:latin typeface="Helvetica Condensed Light" pitchFamily="50" charset="0"/>
              </a:rPr>
              <a:t>nserted</a:t>
            </a:r>
            <a:r>
              <a:rPr lang="en-US" sz="4800" b="1" dirty="0">
                <a:solidFill>
                  <a:srgbClr val="FFC000"/>
                </a:solidFill>
                <a:latin typeface="Helvetica Condensed Light" pitchFamily="50" charset="0"/>
              </a:rPr>
              <a:t> </a:t>
            </a:r>
            <a:r>
              <a:rPr lang="en-US" sz="5300" b="1" dirty="0">
                <a:solidFill>
                  <a:srgbClr val="FFC000"/>
                </a:solidFill>
                <a:latin typeface="Helvetica Condensed Light" pitchFamily="50" charset="0"/>
              </a:rPr>
              <a:t>I</a:t>
            </a:r>
            <a:r>
              <a:rPr lang="en-US" b="1" dirty="0">
                <a:solidFill>
                  <a:srgbClr val="FFC000"/>
                </a:solidFill>
                <a:latin typeface="Helvetica Condensed Light" pitchFamily="50" charset="0"/>
              </a:rPr>
              <a:t>n</a:t>
            </a:r>
            <a:r>
              <a:rPr lang="en-US" sz="4800" b="1" dirty="0">
                <a:solidFill>
                  <a:srgbClr val="FFC000"/>
                </a:solidFill>
                <a:latin typeface="Helvetica Condensed Light" pitchFamily="50" charset="0"/>
              </a:rPr>
              <a:t> E</a:t>
            </a:r>
            <a:r>
              <a:rPr lang="en-US" b="1" dirty="0">
                <a:solidFill>
                  <a:srgbClr val="FFC000"/>
                </a:solidFill>
                <a:latin typeface="Helvetica Condensed Light" pitchFamily="50" charset="0"/>
              </a:rPr>
              <a:t>rbil</a:t>
            </a:r>
            <a:r>
              <a:rPr lang="en-US" sz="4800" b="1" dirty="0">
                <a:solidFill>
                  <a:srgbClr val="FFC000"/>
                </a:solidFill>
                <a:latin typeface="Helvetica Condensed Light" pitchFamily="50" charset="0"/>
              </a:rPr>
              <a:t> C</a:t>
            </a:r>
            <a:r>
              <a:rPr lang="en-US" b="1" dirty="0">
                <a:solidFill>
                  <a:srgbClr val="FFC000"/>
                </a:solidFill>
                <a:latin typeface="Helvetica Condensed Light" pitchFamily="50" charset="0"/>
              </a:rPr>
              <a:t>itadel</a:t>
            </a:r>
          </a:p>
        </p:txBody>
      </p:sp>
    </p:spTree>
    <p:extLst>
      <p:ext uri="{BB962C8B-B14F-4D97-AF65-F5344CB8AC3E}">
        <p14:creationId xmlns:p14="http://schemas.microsoft.com/office/powerpoint/2010/main" val="8347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Y TEACHING ACTIVITIES\HIGH STUDIES PROGRAM\Master Degree Students\وفاء أنور سليمان\dr. ali\Saman, Erbil citadel_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77" t="53801" r="5205" b="9437"/>
          <a:stretch/>
        </p:blipFill>
        <p:spPr bwMode="auto">
          <a:xfrm>
            <a:off x="6814492" y="1762472"/>
            <a:ext cx="4748569"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9796" y="1762390"/>
            <a:ext cx="6092825" cy="4422749"/>
          </a:xfrm>
          <a:prstGeom prst="rect">
            <a:avLst/>
          </a:prstGeom>
        </p:spPr>
        <p:txBody>
          <a:bodyPr>
            <a:spAutoFit/>
          </a:bodyPr>
          <a:lstStyle/>
          <a:p>
            <a:pPr marL="342900" indent="-342900">
              <a:lnSpc>
                <a:spcPct val="90000"/>
              </a:lnSpc>
              <a:buFont typeface="Wingdings" panose="05000000000000000000" pitchFamily="2" charset="2"/>
              <a:buChar char="v"/>
            </a:pPr>
            <a:r>
              <a:rPr lang="en-US" sz="2400" b="1" dirty="0">
                <a:latin typeface="Papyrus" panose="03070502060502030205" pitchFamily="66" charset="0"/>
              </a:rPr>
              <a:t>The main objective of this action was to provide the urban infrastructures such as streets for the vehicles appeared recently, water supply, drainage system  and so on, an objective not realized actually.</a:t>
            </a:r>
          </a:p>
          <a:p>
            <a:pPr marL="342900" indent="-342900">
              <a:lnSpc>
                <a:spcPct val="90000"/>
              </a:lnSpc>
              <a:buFont typeface="Wingdings" panose="05000000000000000000" pitchFamily="2" charset="2"/>
              <a:buChar char="v"/>
            </a:pPr>
            <a:r>
              <a:rPr lang="en-US" sz="2400" b="1" dirty="0">
                <a:latin typeface="Papyrus" panose="03070502060502030205" pitchFamily="66" charset="0"/>
              </a:rPr>
              <a:t>The central breakthrough straight street ,which penetrate the urban fabric of Erbil Citadel from the south to the north where a new gate was created, had a drastic geometric impact upon urban space pattern of the Citadel, because the inserted straight street has different geometric logic from the already existed pattern.</a:t>
            </a:r>
          </a:p>
        </p:txBody>
      </p:sp>
      <p:sp>
        <p:nvSpPr>
          <p:cNvPr id="6" name="Title 1"/>
          <p:cNvSpPr>
            <a:spLocks noGrp="1"/>
          </p:cNvSpPr>
          <p:nvPr>
            <p:ph type="title"/>
          </p:nvPr>
        </p:nvSpPr>
        <p:spPr>
          <a:xfrm>
            <a:off x="1187444" y="620688"/>
            <a:ext cx="9875520" cy="822960"/>
          </a:xfrm>
        </p:spPr>
        <p:txBody>
          <a:bodyPr>
            <a:normAutofit fontScale="90000"/>
          </a:bodyPr>
          <a:lstStyle/>
          <a:p>
            <a:r>
              <a:rPr lang="en-US" sz="5300" b="1" dirty="0">
                <a:solidFill>
                  <a:srgbClr val="FFC000"/>
                </a:solidFill>
                <a:latin typeface="Helvetica Condensed Light" pitchFamily="50" charset="0"/>
              </a:rPr>
              <a:t>B</a:t>
            </a:r>
            <a:r>
              <a:rPr lang="en-US" b="1" dirty="0">
                <a:solidFill>
                  <a:srgbClr val="FFC000"/>
                </a:solidFill>
                <a:latin typeface="Helvetica Condensed Light" pitchFamily="50" charset="0"/>
              </a:rPr>
              <a:t>reakthrough</a:t>
            </a:r>
            <a:r>
              <a:rPr lang="en-US" sz="3600" b="1" dirty="0">
                <a:solidFill>
                  <a:srgbClr val="FFC000"/>
                </a:solidFill>
                <a:latin typeface="Helvetica Condensed Light" pitchFamily="50" charset="0"/>
              </a:rPr>
              <a:t> </a:t>
            </a:r>
            <a:r>
              <a:rPr lang="en-US" b="1" dirty="0">
                <a:solidFill>
                  <a:srgbClr val="FFC000"/>
                </a:solidFill>
                <a:latin typeface="Helvetica Condensed Light" pitchFamily="50" charset="0"/>
              </a:rPr>
              <a:t> </a:t>
            </a:r>
            <a:r>
              <a:rPr lang="en-US" sz="4800" b="1" dirty="0">
                <a:solidFill>
                  <a:srgbClr val="FFC000"/>
                </a:solidFill>
                <a:latin typeface="Helvetica Condensed Light" pitchFamily="50" charset="0"/>
              </a:rPr>
              <a:t>S</a:t>
            </a:r>
            <a:r>
              <a:rPr lang="en-US" b="1" dirty="0">
                <a:solidFill>
                  <a:srgbClr val="FFC000"/>
                </a:solidFill>
                <a:latin typeface="Helvetica Condensed Light" pitchFamily="50" charset="0"/>
              </a:rPr>
              <a:t>treet  </a:t>
            </a:r>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s </a:t>
            </a:r>
            <a:r>
              <a:rPr lang="en-US" sz="5300" b="1" dirty="0">
                <a:solidFill>
                  <a:srgbClr val="FFC000"/>
                </a:solidFill>
                <a:latin typeface="Helvetica Condensed Light" pitchFamily="50" charset="0"/>
              </a:rPr>
              <a:t>I</a:t>
            </a:r>
            <a:r>
              <a:rPr lang="en-US" b="1" dirty="0">
                <a:solidFill>
                  <a:srgbClr val="FFC000"/>
                </a:solidFill>
                <a:latin typeface="Helvetica Condensed Light" pitchFamily="50" charset="0"/>
              </a:rPr>
              <a:t>nserted</a:t>
            </a:r>
            <a:r>
              <a:rPr lang="en-US" sz="4800" b="1" dirty="0">
                <a:solidFill>
                  <a:srgbClr val="FFC000"/>
                </a:solidFill>
                <a:latin typeface="Helvetica Condensed Light" pitchFamily="50" charset="0"/>
              </a:rPr>
              <a:t> </a:t>
            </a:r>
            <a:r>
              <a:rPr lang="en-US" sz="5300" b="1" dirty="0">
                <a:solidFill>
                  <a:srgbClr val="FFC000"/>
                </a:solidFill>
                <a:latin typeface="Helvetica Condensed Light" pitchFamily="50" charset="0"/>
              </a:rPr>
              <a:t>I</a:t>
            </a:r>
            <a:r>
              <a:rPr lang="en-US" b="1" dirty="0">
                <a:solidFill>
                  <a:srgbClr val="FFC000"/>
                </a:solidFill>
                <a:latin typeface="Helvetica Condensed Light" pitchFamily="50" charset="0"/>
              </a:rPr>
              <a:t>n</a:t>
            </a:r>
            <a:r>
              <a:rPr lang="en-US" sz="4800" b="1" dirty="0">
                <a:solidFill>
                  <a:srgbClr val="FFC000"/>
                </a:solidFill>
                <a:latin typeface="Helvetica Condensed Light" pitchFamily="50" charset="0"/>
              </a:rPr>
              <a:t> E</a:t>
            </a:r>
            <a:r>
              <a:rPr lang="en-US" b="1" dirty="0">
                <a:solidFill>
                  <a:srgbClr val="FFC000"/>
                </a:solidFill>
                <a:latin typeface="Helvetica Condensed Light" pitchFamily="50" charset="0"/>
              </a:rPr>
              <a:t>rbil</a:t>
            </a:r>
            <a:r>
              <a:rPr lang="en-US" sz="4800" b="1" dirty="0">
                <a:solidFill>
                  <a:srgbClr val="FFC000"/>
                </a:solidFill>
                <a:latin typeface="Helvetica Condensed Light" pitchFamily="50" charset="0"/>
              </a:rPr>
              <a:t> C</a:t>
            </a:r>
            <a:r>
              <a:rPr lang="en-US" b="1" dirty="0">
                <a:solidFill>
                  <a:srgbClr val="FFC000"/>
                </a:solidFill>
                <a:latin typeface="Helvetica Condensed Light" pitchFamily="50" charset="0"/>
              </a:rPr>
              <a:t>itadel</a:t>
            </a:r>
          </a:p>
        </p:txBody>
      </p:sp>
    </p:spTree>
    <p:extLst>
      <p:ext uri="{BB962C8B-B14F-4D97-AF65-F5344CB8AC3E}">
        <p14:creationId xmlns:p14="http://schemas.microsoft.com/office/powerpoint/2010/main" val="42641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764" y="332656"/>
            <a:ext cx="11704320" cy="5133713"/>
          </a:xfrm>
          <a:prstGeom prst="rect">
            <a:avLst/>
          </a:prstGeom>
          <a:noFill/>
        </p:spPr>
        <p:txBody>
          <a:bodyPr wrap="none" rtlCol="0">
            <a:spAutoFit/>
          </a:bodyPr>
          <a:lstStyle/>
          <a:p>
            <a:pPr algn="ctr">
              <a:lnSpc>
                <a:spcPct val="90000"/>
              </a:lnSpc>
            </a:pPr>
            <a:endParaRPr lang="en-US" sz="2800" b="1" dirty="0">
              <a:latin typeface="Helvetica Condensed Light" pitchFamily="50" charset="0"/>
            </a:endParaRPr>
          </a:p>
          <a:p>
            <a:pPr algn="ctr">
              <a:lnSpc>
                <a:spcPct val="90000"/>
              </a:lnSpc>
            </a:pPr>
            <a:r>
              <a:rPr lang="en-US" sz="2800" b="1" dirty="0">
                <a:solidFill>
                  <a:srgbClr val="FFC000"/>
                </a:solidFill>
                <a:latin typeface="Helvetica Condensed Light" pitchFamily="50" charset="0"/>
              </a:rPr>
              <a:t>In order to </a:t>
            </a:r>
          </a:p>
          <a:p>
            <a:pPr algn="ctr">
              <a:lnSpc>
                <a:spcPct val="90000"/>
              </a:lnSpc>
            </a:pPr>
            <a:r>
              <a:rPr lang="en-US" sz="2800" b="1" dirty="0">
                <a:solidFill>
                  <a:srgbClr val="FFC000"/>
                </a:solidFill>
                <a:latin typeface="Helvetica Condensed Light" pitchFamily="50" charset="0"/>
              </a:rPr>
              <a:t>define the impact of the Circuit Route on urban space pattern</a:t>
            </a:r>
          </a:p>
          <a:p>
            <a:pPr algn="ctr">
              <a:lnSpc>
                <a:spcPct val="90000"/>
              </a:lnSpc>
            </a:pPr>
            <a:endParaRPr lang="en-US" sz="2800" b="1" dirty="0">
              <a:solidFill>
                <a:srgbClr val="FFC000"/>
              </a:solidFill>
              <a:latin typeface="Helvetica Condensed Light" pitchFamily="50" charset="0"/>
            </a:endParaRPr>
          </a:p>
          <a:p>
            <a:pPr algn="ctr">
              <a:lnSpc>
                <a:spcPct val="90000"/>
              </a:lnSpc>
            </a:pPr>
            <a:r>
              <a:rPr lang="en-US" sz="2800" b="1" dirty="0">
                <a:latin typeface="Helvetica Condensed Light" pitchFamily="50" charset="0"/>
              </a:rPr>
              <a:t>A comparative study is to be carried on between </a:t>
            </a:r>
          </a:p>
          <a:p>
            <a:pPr algn="ctr">
              <a:lnSpc>
                <a:spcPct val="90000"/>
              </a:lnSpc>
            </a:pPr>
            <a:endParaRPr lang="en-US" sz="2800" b="1" dirty="0">
              <a:latin typeface="Helvetica Condensed Light" pitchFamily="50" charset="0"/>
            </a:endParaRPr>
          </a:p>
          <a:p>
            <a:pPr algn="ctr">
              <a:lnSpc>
                <a:spcPct val="90000"/>
              </a:lnSpc>
            </a:pPr>
            <a:r>
              <a:rPr lang="en-US" sz="2800" b="1" dirty="0">
                <a:latin typeface="Helvetica Condensed Light" pitchFamily="50" charset="0"/>
              </a:rPr>
              <a:t>The urban space of Erbil Citadel in its original status </a:t>
            </a:r>
          </a:p>
          <a:p>
            <a:pPr algn="ctr">
              <a:lnSpc>
                <a:spcPct val="90000"/>
              </a:lnSpc>
            </a:pPr>
            <a:endParaRPr lang="en-US" sz="2800" b="1" dirty="0">
              <a:latin typeface="Helvetica Condensed Light" pitchFamily="50" charset="0"/>
            </a:endParaRPr>
          </a:p>
          <a:p>
            <a:pPr algn="ctr">
              <a:lnSpc>
                <a:spcPct val="90000"/>
              </a:lnSpc>
            </a:pPr>
            <a:r>
              <a:rPr lang="en-US" sz="2800" b="1" dirty="0">
                <a:latin typeface="Helvetica Condensed Light" pitchFamily="50" charset="0"/>
              </a:rPr>
              <a:t>And the urban space after the Breakthrough Street was added in 1950s </a:t>
            </a:r>
          </a:p>
          <a:p>
            <a:pPr algn="ctr">
              <a:lnSpc>
                <a:spcPct val="90000"/>
              </a:lnSpc>
            </a:pPr>
            <a:endParaRPr lang="en-US" sz="2800" b="1" dirty="0">
              <a:latin typeface="Helvetica Condensed Light" pitchFamily="50" charset="0"/>
            </a:endParaRPr>
          </a:p>
          <a:p>
            <a:pPr algn="ctr">
              <a:lnSpc>
                <a:spcPct val="90000"/>
              </a:lnSpc>
            </a:pPr>
            <a:r>
              <a:rPr lang="en-US" sz="2800" b="1" dirty="0">
                <a:latin typeface="Helvetica Condensed Light" pitchFamily="50" charset="0"/>
              </a:rPr>
              <a:t>And the urban space after the proposed Circuit Route to be added later   </a:t>
            </a:r>
          </a:p>
          <a:p>
            <a:pPr algn="ctr">
              <a:lnSpc>
                <a:spcPct val="90000"/>
              </a:lnSpc>
            </a:pPr>
            <a:endParaRPr lang="en-US" sz="2800" b="1" dirty="0">
              <a:solidFill>
                <a:srgbClr val="FFC000"/>
              </a:solidFill>
              <a:latin typeface="Helvetica Condensed Light" pitchFamily="50" charset="0"/>
            </a:endParaRPr>
          </a:p>
          <a:p>
            <a:pPr algn="ctr">
              <a:lnSpc>
                <a:spcPct val="90000"/>
              </a:lnSpc>
            </a:pPr>
            <a:endParaRPr lang="en-US" sz="2800" b="1" dirty="0">
              <a:solidFill>
                <a:srgbClr val="FFC000"/>
              </a:solidFill>
              <a:latin typeface="Helvetica Condensed Light" pitchFamily="50" charset="0"/>
            </a:endParaRPr>
          </a:p>
        </p:txBody>
      </p:sp>
    </p:spTree>
    <p:extLst>
      <p:ext uri="{BB962C8B-B14F-4D97-AF65-F5344CB8AC3E}">
        <p14:creationId xmlns:p14="http://schemas.microsoft.com/office/powerpoint/2010/main" val="13035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595" y="1340768"/>
            <a:ext cx="1215423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dirty="0">
                <a:solidFill>
                  <a:srgbClr val="FFC000"/>
                </a:solidFill>
                <a:latin typeface="Helvetica" pitchFamily="50" charset="0"/>
              </a:rPr>
              <a:t>E</a:t>
            </a:r>
            <a:r>
              <a:rPr lang="en-US" altLang="en-US" sz="2800" dirty="0">
                <a:solidFill>
                  <a:srgbClr val="FFC000"/>
                </a:solidFill>
                <a:latin typeface="Helvetica" pitchFamily="50" charset="0"/>
              </a:rPr>
              <a:t>rbil </a:t>
            </a:r>
            <a:r>
              <a:rPr lang="en-US" altLang="en-US" sz="4800" dirty="0">
                <a:solidFill>
                  <a:srgbClr val="FFC000"/>
                </a:solidFill>
                <a:latin typeface="Helvetica" pitchFamily="50" charset="0"/>
              </a:rPr>
              <a:t>C</a:t>
            </a:r>
            <a:r>
              <a:rPr lang="en-US" altLang="en-US" sz="2800" dirty="0">
                <a:solidFill>
                  <a:srgbClr val="FFC000"/>
                </a:solidFill>
                <a:latin typeface="Helvetica" pitchFamily="50" charset="0"/>
              </a:rPr>
              <a:t>itadel </a:t>
            </a:r>
            <a:r>
              <a:rPr lang="en-US" altLang="en-US" sz="3600" dirty="0">
                <a:latin typeface="One Stroke Script LET" pitchFamily="2" charset="0"/>
                <a:ea typeface="+mj-ea"/>
                <a:cs typeface="Ali-A-Sharif Bold" pitchFamily="2" charset="-78"/>
              </a:rPr>
              <a:t>is one of the world’s oldest human settlements estimated to be </a:t>
            </a:r>
          </a:p>
          <a:p>
            <a:pPr algn="ctr"/>
            <a:r>
              <a:rPr lang="en-US" altLang="en-US" sz="3600" dirty="0">
                <a:latin typeface="One Stroke Script LET" pitchFamily="2" charset="0"/>
                <a:ea typeface="+mj-ea"/>
                <a:cs typeface="Ali-A-Sharif Bold" pitchFamily="2" charset="-78"/>
              </a:rPr>
              <a:t>around 6,000 years old. It is in the heart of Erbil, </a:t>
            </a:r>
            <a:r>
              <a:rPr lang="en-US" altLang="en-US" sz="3600" dirty="0">
                <a:latin typeface="One Stroke Script LET" pitchFamily="2" charset="0"/>
                <a:cs typeface="Ali-A-Sharif Bold" pitchFamily="2" charset="-78"/>
              </a:rPr>
              <a:t>the capital of Kurdistan Region/ Iraq</a:t>
            </a:r>
            <a:r>
              <a:rPr lang="en-US" altLang="en-US" sz="3600" dirty="0">
                <a:latin typeface="One Stroke Script LET" pitchFamily="2" charset="0"/>
                <a:ea typeface="+mj-ea"/>
                <a:cs typeface="Ali-A-Sharif Bold" pitchFamily="2" charset="-78"/>
              </a:rPr>
              <a:t>. </a:t>
            </a:r>
          </a:p>
          <a:p>
            <a:pPr algn="ctr"/>
            <a:r>
              <a:rPr lang="en-US" altLang="en-US" sz="3600" dirty="0">
                <a:latin typeface="One Stroke Script LET" pitchFamily="2" charset="0"/>
                <a:ea typeface="+mj-ea"/>
                <a:cs typeface="Ali-A-Sharif Bold" pitchFamily="2" charset="-78"/>
              </a:rPr>
              <a:t>It is often called as </a:t>
            </a:r>
          </a:p>
          <a:p>
            <a:pPr algn="ctr"/>
            <a:r>
              <a:rPr lang="en-US" altLang="en-US" sz="5400" b="1" dirty="0">
                <a:solidFill>
                  <a:srgbClr val="FFC000"/>
                </a:solidFill>
                <a:latin typeface="One Stroke Script LET" pitchFamily="2" charset="0"/>
                <a:ea typeface="+mj-ea"/>
                <a:cs typeface="Ali-A-Sharif Bold" pitchFamily="2" charset="-78"/>
              </a:rPr>
              <a:t>“The Crown of Erbil” </a:t>
            </a:r>
          </a:p>
          <a:p>
            <a:pPr algn="ctr"/>
            <a:r>
              <a:rPr lang="en-US" altLang="en-US" sz="3600" dirty="0">
                <a:latin typeface="One Stroke Script LET" pitchFamily="2" charset="0"/>
                <a:ea typeface="+mj-ea"/>
                <a:cs typeface="Ali-A-Sharif Bold" pitchFamily="2" charset="-78"/>
              </a:rPr>
              <a:t>As a historic landmark, </a:t>
            </a:r>
            <a:r>
              <a:rPr lang="en-US" altLang="en-US" sz="3600" dirty="0">
                <a:latin typeface="One Stroke Script LET" pitchFamily="2" charset="0"/>
                <a:cs typeface="Ali-A-Sharif Bold" pitchFamily="2" charset="-78"/>
              </a:rPr>
              <a:t>it has joined the UNESCO world heritage list in </a:t>
            </a:r>
          </a:p>
          <a:p>
            <a:pPr algn="ctr"/>
            <a:r>
              <a:rPr lang="en-US" altLang="en-US" sz="3600" u="sng" dirty="0">
                <a:solidFill>
                  <a:schemeClr val="accent2">
                    <a:lumMod val="75000"/>
                  </a:schemeClr>
                </a:solidFill>
                <a:latin typeface="One Stroke Script LET" pitchFamily="2" charset="0"/>
                <a:cs typeface="Ali-A-Sharif Bold" pitchFamily="2" charset="-78"/>
              </a:rPr>
              <a:t>June 2014</a:t>
            </a:r>
            <a:r>
              <a:rPr lang="en-US" altLang="en-US" sz="3600" dirty="0">
                <a:latin typeface="One Stroke Script LET" pitchFamily="2" charset="0"/>
                <a:cs typeface="Ali-A-Sharif Bold" pitchFamily="2" charset="-78"/>
              </a:rPr>
              <a:t>.</a:t>
            </a:r>
          </a:p>
          <a:p>
            <a:pPr algn="ctr"/>
            <a:r>
              <a:rPr lang="en-US" altLang="en-US" sz="3600" dirty="0">
                <a:latin typeface="One Stroke Script LET" pitchFamily="2" charset="0"/>
                <a:cs typeface="Ali-A-Sharif Bold" pitchFamily="2" charset="-78"/>
              </a:rPr>
              <a:t> </a:t>
            </a:r>
          </a:p>
        </p:txBody>
      </p:sp>
      <p:sp>
        <p:nvSpPr>
          <p:cNvPr id="7" name="Title 1"/>
          <p:cNvSpPr txBox="1">
            <a:spLocks/>
          </p:cNvSpPr>
          <p:nvPr/>
        </p:nvSpPr>
        <p:spPr>
          <a:xfrm>
            <a:off x="1341884" y="404664"/>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dirty="0">
                <a:solidFill>
                  <a:srgbClr val="FFC000"/>
                </a:solidFill>
                <a:latin typeface="Helvetica Condensed Light" pitchFamily="50" charset="0"/>
                <a:cs typeface="Ali-A-Sharif Bold" pitchFamily="2" charset="-78"/>
              </a:rPr>
              <a:t>Introduction</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Y TEACHING ACTIVITIES\HIGH STUDIES PROGRAM\Master Degree Students\وفاء أنور سليمان\dr. ali\Saman, Erbil citadel_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77" t="11437" r="5205" b="52892"/>
          <a:stretch/>
        </p:blipFill>
        <p:spPr bwMode="auto">
          <a:xfrm>
            <a:off x="4294212" y="332656"/>
            <a:ext cx="3657600" cy="3075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Y TEACHING ACTIVITIES\HIGH STUDIES PROGRAM\Master Degree Students\وفاء أنور سليمان\dr. ali\Saman, Erbil citadel_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77" t="53801" r="5205" b="9437"/>
          <a:stretch/>
        </p:blipFill>
        <p:spPr bwMode="auto">
          <a:xfrm>
            <a:off x="348580" y="2852936"/>
            <a:ext cx="3657600" cy="3169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Research Time\Resources\Ranan Heceler\Circuit rout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354" y="2852936"/>
            <a:ext cx="3657600" cy="3219102"/>
          </a:xfrm>
          <a:prstGeom prst="rect">
            <a:avLst/>
          </a:prstGeom>
          <a:noFill/>
          <a:ln>
            <a:noFill/>
          </a:ln>
        </p:spPr>
      </p:pic>
      <p:sp>
        <p:nvSpPr>
          <p:cNvPr id="8" name="TextBox 7"/>
          <p:cNvSpPr txBox="1"/>
          <p:nvPr/>
        </p:nvSpPr>
        <p:spPr>
          <a:xfrm>
            <a:off x="5158308" y="4653136"/>
            <a:ext cx="1989647" cy="766364"/>
          </a:xfrm>
          <a:prstGeom prst="rect">
            <a:avLst/>
          </a:prstGeom>
          <a:noFill/>
        </p:spPr>
        <p:txBody>
          <a:bodyPr wrap="none" rtlCol="0">
            <a:spAutoFit/>
          </a:bodyPr>
          <a:lstStyle/>
          <a:p>
            <a:pPr algn="ctr">
              <a:lnSpc>
                <a:spcPct val="90000"/>
              </a:lnSpc>
            </a:pPr>
            <a:r>
              <a:rPr lang="en-US" sz="2400" b="1" dirty="0">
                <a:latin typeface="Papyrus" panose="03070502060502030205" pitchFamily="66" charset="0"/>
              </a:rPr>
              <a:t>Erbil Citadel</a:t>
            </a:r>
          </a:p>
          <a:p>
            <a:pPr algn="ctr">
              <a:lnSpc>
                <a:spcPct val="90000"/>
              </a:lnSpc>
            </a:pPr>
            <a:r>
              <a:rPr lang="en-US" sz="2400" b="1" dirty="0">
                <a:latin typeface="Papyrus" panose="03070502060502030205" pitchFamily="66" charset="0"/>
              </a:rPr>
              <a:t>1920s</a:t>
            </a:r>
          </a:p>
        </p:txBody>
      </p:sp>
      <p:sp>
        <p:nvSpPr>
          <p:cNvPr id="10" name="TextBox 9"/>
          <p:cNvSpPr txBox="1"/>
          <p:nvPr/>
        </p:nvSpPr>
        <p:spPr>
          <a:xfrm>
            <a:off x="1413892" y="2060848"/>
            <a:ext cx="1989647" cy="766364"/>
          </a:xfrm>
          <a:prstGeom prst="rect">
            <a:avLst/>
          </a:prstGeom>
          <a:noFill/>
        </p:spPr>
        <p:txBody>
          <a:bodyPr wrap="none" rtlCol="0">
            <a:spAutoFit/>
          </a:bodyPr>
          <a:lstStyle/>
          <a:p>
            <a:pPr algn="ctr">
              <a:lnSpc>
                <a:spcPct val="90000"/>
              </a:lnSpc>
            </a:pPr>
            <a:r>
              <a:rPr lang="en-US" sz="2400" b="1" dirty="0">
                <a:latin typeface="Papyrus" panose="03070502060502030205" pitchFamily="66" charset="0"/>
              </a:rPr>
              <a:t>Erbil Citadel</a:t>
            </a:r>
          </a:p>
          <a:p>
            <a:pPr algn="ctr">
              <a:lnSpc>
                <a:spcPct val="90000"/>
              </a:lnSpc>
            </a:pPr>
            <a:r>
              <a:rPr lang="en-US" sz="2400" b="1" dirty="0">
                <a:latin typeface="Papyrus" panose="03070502060502030205" pitchFamily="66" charset="0"/>
              </a:rPr>
              <a:t>1950s</a:t>
            </a:r>
          </a:p>
        </p:txBody>
      </p:sp>
      <p:sp>
        <p:nvSpPr>
          <p:cNvPr id="11" name="TextBox 10"/>
          <p:cNvSpPr txBox="1"/>
          <p:nvPr/>
        </p:nvSpPr>
        <p:spPr>
          <a:xfrm>
            <a:off x="8929301" y="2060848"/>
            <a:ext cx="1989647" cy="766364"/>
          </a:xfrm>
          <a:prstGeom prst="rect">
            <a:avLst/>
          </a:prstGeom>
          <a:noFill/>
        </p:spPr>
        <p:txBody>
          <a:bodyPr wrap="none" rtlCol="0">
            <a:spAutoFit/>
          </a:bodyPr>
          <a:lstStyle/>
          <a:p>
            <a:pPr algn="ctr">
              <a:lnSpc>
                <a:spcPct val="90000"/>
              </a:lnSpc>
            </a:pPr>
            <a:r>
              <a:rPr lang="en-US" sz="2400" b="1" dirty="0">
                <a:latin typeface="Papyrus" panose="03070502060502030205" pitchFamily="66" charset="0"/>
              </a:rPr>
              <a:t>Erbil Citadel</a:t>
            </a:r>
          </a:p>
          <a:p>
            <a:pPr algn="ctr">
              <a:lnSpc>
                <a:spcPct val="90000"/>
              </a:lnSpc>
            </a:pPr>
            <a:r>
              <a:rPr lang="en-US" sz="2400" b="1" dirty="0">
                <a:latin typeface="Papyrus" panose="03070502060502030205" pitchFamily="66" charset="0"/>
              </a:rPr>
              <a:t>2010s</a:t>
            </a:r>
          </a:p>
        </p:txBody>
      </p:sp>
    </p:spTree>
    <p:extLst>
      <p:ext uri="{BB962C8B-B14F-4D97-AF65-F5344CB8AC3E}">
        <p14:creationId xmlns:p14="http://schemas.microsoft.com/office/powerpoint/2010/main" val="222863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635868" y="2180297"/>
            <a:ext cx="4643120" cy="4057015"/>
          </a:xfrm>
          <a:prstGeom prst="rect">
            <a:avLst/>
          </a:prstGeom>
        </p:spPr>
      </p:pic>
      <p:pic>
        <p:nvPicPr>
          <p:cNvPr id="4" name="Picture 3"/>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43" r="18195"/>
          <a:stretch/>
        </p:blipFill>
        <p:spPr bwMode="auto">
          <a:xfrm>
            <a:off x="1119321" y="2296884"/>
            <a:ext cx="4471035" cy="386842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080271" y="629687"/>
            <a:ext cx="2141933" cy="1431161"/>
          </a:xfrm>
          <a:prstGeom prst="rect">
            <a:avLst/>
          </a:prstGeom>
          <a:noFill/>
        </p:spPr>
        <p:txBody>
          <a:bodyPr wrap="none" rtlCol="0">
            <a:spAutoFit/>
          </a:bodyPr>
          <a:lstStyle/>
          <a:p>
            <a:pPr algn="ctr">
              <a:lnSpc>
                <a:spcPct val="90000"/>
              </a:lnSpc>
            </a:pPr>
            <a:r>
              <a:rPr lang="en-US" sz="2400" b="1" dirty="0">
                <a:latin typeface="Papyrus" panose="03070502060502030205" pitchFamily="66" charset="0"/>
              </a:rPr>
              <a:t>Erbil Citadel</a:t>
            </a:r>
          </a:p>
          <a:p>
            <a:pPr algn="ctr">
              <a:lnSpc>
                <a:spcPct val="90000"/>
              </a:lnSpc>
            </a:pPr>
            <a:r>
              <a:rPr lang="en-US" sz="2400" b="1" dirty="0">
                <a:latin typeface="Papyrus" panose="03070502060502030205" pitchFamily="66" charset="0"/>
              </a:rPr>
              <a:t>1950s</a:t>
            </a:r>
          </a:p>
          <a:p>
            <a:pPr algn="ctr">
              <a:lnSpc>
                <a:spcPct val="90000"/>
              </a:lnSpc>
            </a:pPr>
            <a:endParaRPr lang="en-US" sz="2400" b="1" dirty="0">
              <a:latin typeface="Papyrus" panose="03070502060502030205" pitchFamily="66" charset="0"/>
            </a:endParaRPr>
          </a:p>
          <a:p>
            <a:pPr algn="ctr">
              <a:lnSpc>
                <a:spcPct val="90000"/>
              </a:lnSpc>
            </a:pPr>
            <a:r>
              <a:rPr lang="en-US" sz="2400" b="1" dirty="0">
                <a:latin typeface="Papyrus" panose="03070502060502030205" pitchFamily="66" charset="0"/>
              </a:rPr>
              <a:t>Axial Analysis</a:t>
            </a:r>
          </a:p>
        </p:txBody>
      </p:sp>
      <p:sp>
        <p:nvSpPr>
          <p:cNvPr id="7" name="TextBox 6"/>
          <p:cNvSpPr txBox="1"/>
          <p:nvPr/>
        </p:nvSpPr>
        <p:spPr>
          <a:xfrm>
            <a:off x="7912919" y="620688"/>
            <a:ext cx="2141933" cy="1431161"/>
          </a:xfrm>
          <a:prstGeom prst="rect">
            <a:avLst/>
          </a:prstGeom>
          <a:noFill/>
        </p:spPr>
        <p:txBody>
          <a:bodyPr wrap="none" rtlCol="0">
            <a:spAutoFit/>
          </a:bodyPr>
          <a:lstStyle/>
          <a:p>
            <a:pPr algn="ctr">
              <a:lnSpc>
                <a:spcPct val="90000"/>
              </a:lnSpc>
            </a:pPr>
            <a:r>
              <a:rPr lang="en-US" sz="2400" b="1" dirty="0">
                <a:latin typeface="Papyrus" panose="03070502060502030205" pitchFamily="66" charset="0"/>
              </a:rPr>
              <a:t>Erbil Citadel</a:t>
            </a:r>
          </a:p>
          <a:p>
            <a:pPr algn="ctr">
              <a:lnSpc>
                <a:spcPct val="90000"/>
              </a:lnSpc>
            </a:pPr>
            <a:r>
              <a:rPr lang="en-US" sz="2400" b="1" dirty="0">
                <a:latin typeface="Papyrus" panose="03070502060502030205" pitchFamily="66" charset="0"/>
              </a:rPr>
              <a:t>2010s</a:t>
            </a:r>
          </a:p>
          <a:p>
            <a:pPr algn="ctr">
              <a:lnSpc>
                <a:spcPct val="90000"/>
              </a:lnSpc>
            </a:pPr>
            <a:endParaRPr lang="en-US" sz="2400" b="1" dirty="0">
              <a:latin typeface="Papyrus" panose="03070502060502030205" pitchFamily="66" charset="0"/>
            </a:endParaRPr>
          </a:p>
          <a:p>
            <a:pPr algn="ctr">
              <a:lnSpc>
                <a:spcPct val="90000"/>
              </a:lnSpc>
            </a:pPr>
            <a:r>
              <a:rPr lang="en-US" sz="2400" b="1" dirty="0">
                <a:latin typeface="Papyrus" panose="03070502060502030205" pitchFamily="66" charset="0"/>
              </a:rPr>
              <a:t>Axial Analysis</a:t>
            </a:r>
          </a:p>
        </p:txBody>
      </p:sp>
    </p:spTree>
    <p:extLst>
      <p:ext uri="{BB962C8B-B14F-4D97-AF65-F5344CB8AC3E}">
        <p14:creationId xmlns:p14="http://schemas.microsoft.com/office/powerpoint/2010/main" val="392408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812" y="1556792"/>
            <a:ext cx="10972800" cy="3840480"/>
          </a:xfrm>
          <a:prstGeom prst="rect">
            <a:avLst/>
          </a:prstGeom>
        </p:spPr>
        <p:txBody>
          <a:bodyPr>
            <a:spAutoFit/>
          </a:bodyPr>
          <a:lstStyle/>
          <a:p>
            <a:pPr marL="457200" indent="-457200">
              <a:buFont typeface="+mj-lt"/>
              <a:buAutoNum type="arabicPeriod"/>
            </a:pPr>
            <a:r>
              <a:rPr lang="en-US" sz="2400" b="1" dirty="0">
                <a:latin typeface="Helvetica Condensed Light" pitchFamily="50" charset="0"/>
              </a:rPr>
              <a:t>The geometric analysis of Erbil Citadel original urban space shows that: </a:t>
            </a:r>
          </a:p>
          <a:p>
            <a:pPr marL="457200" indent="-457200">
              <a:buFont typeface="+mj-lt"/>
              <a:buAutoNum type="alphaLcParenR"/>
            </a:pPr>
            <a:r>
              <a:rPr lang="en-US" sz="2400" b="1" dirty="0">
                <a:latin typeface="Helvetica Condensed Light" pitchFamily="50" charset="0"/>
              </a:rPr>
              <a:t>The Citadel is covered mostly by </a:t>
            </a:r>
            <a:r>
              <a:rPr lang="en-US" sz="2400" b="1" u="sng" dirty="0">
                <a:solidFill>
                  <a:srgbClr val="FFC000"/>
                </a:solidFill>
                <a:latin typeface="Helvetica Condensed Light" pitchFamily="50" charset="0"/>
              </a:rPr>
              <a:t>short center lines </a:t>
            </a:r>
            <a:r>
              <a:rPr lang="en-US" sz="2400" b="1" dirty="0">
                <a:latin typeface="Helvetica Condensed Light" pitchFamily="50" charset="0"/>
              </a:rPr>
              <a:t>(representing the Citadel </a:t>
            </a:r>
            <a:r>
              <a:rPr lang="en-US" sz="2400" b="1" dirty="0" err="1">
                <a:latin typeface="Helvetica Condensed Light" pitchFamily="50" charset="0"/>
              </a:rPr>
              <a:t>Allyways</a:t>
            </a:r>
            <a:r>
              <a:rPr lang="en-US" sz="2400" b="1" dirty="0">
                <a:latin typeface="Helvetica Condensed Light" pitchFamily="50" charset="0"/>
              </a:rPr>
              <a:t>) covering it on the global scale. This patterns presents a geometric characteristic by which the Islamic City is distinguished.</a:t>
            </a:r>
          </a:p>
          <a:p>
            <a:pPr marL="457200" indent="-457200">
              <a:buFont typeface="+mj-lt"/>
              <a:buAutoNum type="alphaLcParenR"/>
            </a:pPr>
            <a:r>
              <a:rPr lang="en-US" sz="2400" b="1" dirty="0">
                <a:latin typeface="Helvetica Condensed Light" pitchFamily="50" charset="0"/>
              </a:rPr>
              <a:t>The Citadel is covered mostly by </a:t>
            </a:r>
            <a:r>
              <a:rPr lang="en-US" sz="2400" b="1" dirty="0">
                <a:solidFill>
                  <a:srgbClr val="FFC000"/>
                </a:solidFill>
                <a:latin typeface="Helvetica Condensed Light" pitchFamily="50" charset="0"/>
              </a:rPr>
              <a:t>narrow </a:t>
            </a:r>
            <a:r>
              <a:rPr lang="en-US" sz="2400" b="1" dirty="0" err="1">
                <a:solidFill>
                  <a:srgbClr val="FFC000"/>
                </a:solidFill>
                <a:latin typeface="Helvetica Condensed Light" pitchFamily="50" charset="0"/>
              </a:rPr>
              <a:t>allyways</a:t>
            </a:r>
            <a:r>
              <a:rPr lang="en-US" sz="2400" b="1" dirty="0">
                <a:solidFill>
                  <a:srgbClr val="FFC000"/>
                </a:solidFill>
                <a:latin typeface="Helvetica Condensed Light" pitchFamily="50" charset="0"/>
              </a:rPr>
              <a:t>,</a:t>
            </a:r>
            <a:r>
              <a:rPr lang="en-US" sz="2400" b="1" dirty="0">
                <a:latin typeface="Helvetica Condensed Light" pitchFamily="50" charset="0"/>
              </a:rPr>
              <a:t> a geometric characteristic by which the Islamic City is distinguished.</a:t>
            </a:r>
          </a:p>
          <a:p>
            <a:pPr marL="457200" indent="-457200">
              <a:buFont typeface="+mj-lt"/>
              <a:buAutoNum type="alphaLcParenR"/>
            </a:pPr>
            <a:r>
              <a:rPr lang="en-US" sz="2400" b="1" dirty="0">
                <a:latin typeface="Helvetica Condensed Light" pitchFamily="50" charset="0"/>
              </a:rPr>
              <a:t>There are a very large number of intersections in which the </a:t>
            </a:r>
            <a:r>
              <a:rPr lang="en-US" sz="2400" b="1" u="sng" dirty="0">
                <a:solidFill>
                  <a:srgbClr val="FFC000"/>
                </a:solidFill>
                <a:latin typeface="Helvetica Condensed Light" pitchFamily="50" charset="0"/>
              </a:rPr>
              <a:t>center lines </a:t>
            </a:r>
            <a:r>
              <a:rPr lang="en-US" sz="2400" b="1" dirty="0">
                <a:latin typeface="Helvetica Condensed Light" pitchFamily="50" charset="0"/>
              </a:rPr>
              <a:t>do not continue uninterrupted after the point of intersection. This phenomenon appears in Erbil Citadel on the global level. This presents a geometric characteristic by which the Islamic City is distinguished.</a:t>
            </a:r>
          </a:p>
          <a:p>
            <a:pPr lvl="0" fontAlgn="base"/>
            <a:endParaRPr lang="en-US" sz="2400" b="1" dirty="0">
              <a:latin typeface="Helvetica Condensed Light" pitchFamily="50" charset="0"/>
            </a:endParaRPr>
          </a:p>
          <a:p>
            <a:pPr lvl="0" fontAlgn="base"/>
            <a:endParaRPr lang="en-US" sz="2400" b="1" dirty="0">
              <a:latin typeface="Helvetica Condensed Light" pitchFamily="50" charset="0"/>
            </a:endParaRPr>
          </a:p>
          <a:p>
            <a:pPr lvl="0" fontAlgn="base"/>
            <a:endParaRPr lang="en-US" sz="2400" b="1" dirty="0">
              <a:latin typeface="Helvetica Condensed Light" pitchFamily="50" charset="0"/>
            </a:endParaRPr>
          </a:p>
          <a:p>
            <a:pPr lvl="0" fontAlgn="base"/>
            <a:endParaRPr lang="en-US" sz="2400" b="1" dirty="0">
              <a:latin typeface="Helvetica Condensed Light" pitchFamily="50" charset="0"/>
            </a:endParaRPr>
          </a:p>
        </p:txBody>
      </p:sp>
      <p:sp>
        <p:nvSpPr>
          <p:cNvPr id="4" name="Title 1"/>
          <p:cNvSpPr>
            <a:spLocks noGrp="1"/>
          </p:cNvSpPr>
          <p:nvPr>
            <p:ph type="title"/>
          </p:nvPr>
        </p:nvSpPr>
        <p:spPr>
          <a:xfrm>
            <a:off x="1522414" y="548680"/>
            <a:ext cx="9143998" cy="822960"/>
          </a:xfrm>
        </p:spPr>
        <p:txBody>
          <a:bodyPr>
            <a:normAutofit/>
          </a:bodyPr>
          <a:lstStyle/>
          <a:p>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nalysis</a:t>
            </a:r>
            <a:r>
              <a:rPr lang="en-US" sz="4800" b="1" dirty="0">
                <a:solidFill>
                  <a:srgbClr val="FFC000"/>
                </a:solidFill>
                <a:latin typeface="Helvetica Condensed Light" pitchFamily="50" charset="0"/>
              </a:rPr>
              <a:t> R</a:t>
            </a:r>
            <a:r>
              <a:rPr lang="en-US" b="1" dirty="0">
                <a:solidFill>
                  <a:srgbClr val="FFC000"/>
                </a:solidFill>
                <a:latin typeface="Helvetica Condensed Light" pitchFamily="50" charset="0"/>
              </a:rPr>
              <a:t>esults &amp; </a:t>
            </a:r>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onclusions</a:t>
            </a:r>
          </a:p>
        </p:txBody>
      </p:sp>
    </p:spTree>
    <p:extLst>
      <p:ext uri="{BB962C8B-B14F-4D97-AF65-F5344CB8AC3E}">
        <p14:creationId xmlns:p14="http://schemas.microsoft.com/office/powerpoint/2010/main" val="379171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2414" y="332656"/>
            <a:ext cx="9143998" cy="822960"/>
          </a:xfrm>
        </p:spPr>
        <p:txBody>
          <a:bodyPr>
            <a:normAutofit/>
          </a:bodyPr>
          <a:lstStyle/>
          <a:p>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nalysis</a:t>
            </a:r>
            <a:r>
              <a:rPr lang="en-US" sz="4800" b="1" dirty="0">
                <a:solidFill>
                  <a:srgbClr val="FFC000"/>
                </a:solidFill>
                <a:latin typeface="Helvetica Condensed Light" pitchFamily="50" charset="0"/>
              </a:rPr>
              <a:t> R</a:t>
            </a:r>
            <a:r>
              <a:rPr lang="en-US" b="1" dirty="0">
                <a:solidFill>
                  <a:srgbClr val="FFC000"/>
                </a:solidFill>
                <a:latin typeface="Helvetica Condensed Light" pitchFamily="50" charset="0"/>
              </a:rPr>
              <a:t>esults &amp; </a:t>
            </a:r>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onclusions</a:t>
            </a:r>
          </a:p>
        </p:txBody>
      </p:sp>
      <p:sp>
        <p:nvSpPr>
          <p:cNvPr id="5" name="Rectangle 4"/>
          <p:cNvSpPr/>
          <p:nvPr/>
        </p:nvSpPr>
        <p:spPr>
          <a:xfrm>
            <a:off x="594220" y="1124744"/>
            <a:ext cx="10972800" cy="5262979"/>
          </a:xfrm>
          <a:prstGeom prst="rect">
            <a:avLst/>
          </a:prstGeom>
        </p:spPr>
        <p:txBody>
          <a:bodyPr>
            <a:spAutoFit/>
          </a:bodyPr>
          <a:lstStyle/>
          <a:p>
            <a:pPr algn="just"/>
            <a:r>
              <a:rPr lang="en-US" sz="2400" b="1" dirty="0">
                <a:latin typeface="Helvetica Condensed Light" pitchFamily="50" charset="0"/>
              </a:rPr>
              <a:t>2.   The geometric analysis of Erbil Citadel urban space </a:t>
            </a:r>
            <a:r>
              <a:rPr lang="en-US" sz="2400" b="1" dirty="0">
                <a:solidFill>
                  <a:srgbClr val="FFC000"/>
                </a:solidFill>
                <a:latin typeface="Helvetica Condensed Light" pitchFamily="50" charset="0"/>
              </a:rPr>
              <a:t>after the addition of the breakthrough street</a:t>
            </a:r>
            <a:r>
              <a:rPr lang="en-US" sz="2400" b="1" dirty="0">
                <a:latin typeface="Helvetica Condensed Light" pitchFamily="50" charset="0"/>
              </a:rPr>
              <a:t> shows that:</a:t>
            </a:r>
          </a:p>
          <a:p>
            <a:pPr marL="457200" indent="-457200" algn="just">
              <a:buFont typeface="+mj-lt"/>
              <a:buAutoNum type="alphaLcParenR"/>
            </a:pPr>
            <a:r>
              <a:rPr lang="en-US" sz="2400" b="1" dirty="0">
                <a:latin typeface="Helvetica Condensed Light" pitchFamily="50" charset="0"/>
              </a:rPr>
              <a:t>In terms of the </a:t>
            </a:r>
            <a:r>
              <a:rPr lang="en-US" sz="2400" b="1" u="sng" dirty="0">
                <a:solidFill>
                  <a:srgbClr val="FFC000"/>
                </a:solidFill>
                <a:latin typeface="Helvetica Condensed Light" pitchFamily="50" charset="0"/>
              </a:rPr>
              <a:t>length of circulation axes</a:t>
            </a:r>
            <a:r>
              <a:rPr lang="en-US" sz="2400" b="1" dirty="0">
                <a:latin typeface="Helvetica Condensed Light" pitchFamily="50" charset="0"/>
              </a:rPr>
              <a:t>, The automatic analysis by </a:t>
            </a:r>
            <a:r>
              <a:rPr lang="en-US" sz="2400" b="1" dirty="0" err="1">
                <a:latin typeface="Helvetica Condensed Light" pitchFamily="50" charset="0"/>
              </a:rPr>
              <a:t>Depthmap</a:t>
            </a:r>
            <a:r>
              <a:rPr lang="en-US" sz="2400" b="1" dirty="0">
                <a:latin typeface="Helvetica Condensed Light" pitchFamily="50" charset="0"/>
              </a:rPr>
              <a:t> Software has shown that the fewest number of the longest axial lines which cover Citadel urban space is 149 lines. These lines are varied in their length from the longest line (321m) represents the longest portion of the axis that penetrate the urban space between the two gates whereas the shortest axial line is about (7.3m). These results shows a clear dispersion and asymmetry in the pattern of lines length which are reflected in the high values of the standard deviation (42.625) and the skewness (2.783). </a:t>
            </a:r>
            <a:r>
              <a:rPr lang="en-US" sz="2400" b="1" dirty="0">
                <a:solidFill>
                  <a:srgbClr val="FFC000"/>
                </a:solidFill>
                <a:latin typeface="Helvetica Condensed Light" pitchFamily="50" charset="0"/>
              </a:rPr>
              <a:t>Therefore, two distinct patterns of axial lines in terms of their length are picked up.  </a:t>
            </a:r>
          </a:p>
          <a:p>
            <a:pPr marL="457200" indent="-457200" algn="just">
              <a:buFont typeface="+mj-lt"/>
              <a:buAutoNum type="alphaLcParenR"/>
            </a:pPr>
            <a:r>
              <a:rPr lang="en-US" sz="2400" b="1" dirty="0">
                <a:latin typeface="Helvetica Condensed Light" pitchFamily="50" charset="0"/>
              </a:rPr>
              <a:t>As for the </a:t>
            </a:r>
            <a:r>
              <a:rPr lang="en-US" sz="2400" b="1" u="sng" dirty="0">
                <a:solidFill>
                  <a:srgbClr val="FFC000"/>
                </a:solidFill>
                <a:latin typeface="Helvetica Condensed Light" pitchFamily="50" charset="0"/>
              </a:rPr>
              <a:t>width of circulation axes</a:t>
            </a:r>
            <a:r>
              <a:rPr lang="en-US" sz="2400" b="1" dirty="0">
                <a:latin typeface="Helvetica Condensed Light" pitchFamily="50" charset="0"/>
              </a:rPr>
              <a:t>, </a:t>
            </a:r>
            <a:r>
              <a:rPr lang="en-US" sz="2400" b="1" dirty="0">
                <a:solidFill>
                  <a:srgbClr val="FFC000"/>
                </a:solidFill>
                <a:latin typeface="Helvetica Condensed Light" pitchFamily="50" charset="0"/>
              </a:rPr>
              <a:t>two distinct patterns of width </a:t>
            </a:r>
            <a:r>
              <a:rPr lang="en-US" sz="2400" b="1" dirty="0">
                <a:latin typeface="Helvetica Condensed Light" pitchFamily="50" charset="0"/>
              </a:rPr>
              <a:t>are picked up, as the  breakthrough street is wide in comparison with most axes which are narrow.</a:t>
            </a:r>
          </a:p>
          <a:p>
            <a:pPr algn="just"/>
            <a:endParaRPr lang="en-US" sz="2400" b="1" dirty="0">
              <a:solidFill>
                <a:srgbClr val="FFC000"/>
              </a:solidFill>
              <a:latin typeface="Helvetica Condensed Light" pitchFamily="50" charset="0"/>
            </a:endParaRPr>
          </a:p>
          <a:p>
            <a:pPr algn="just"/>
            <a:endParaRPr lang="en-US" sz="2400" b="1" dirty="0">
              <a:solidFill>
                <a:srgbClr val="FFC000"/>
              </a:solidFill>
              <a:latin typeface="Helvetica Condensed Light" pitchFamily="50" charset="0"/>
            </a:endParaRPr>
          </a:p>
        </p:txBody>
      </p:sp>
    </p:spTree>
    <p:extLst>
      <p:ext uri="{BB962C8B-B14F-4D97-AF65-F5344CB8AC3E}">
        <p14:creationId xmlns:p14="http://schemas.microsoft.com/office/powerpoint/2010/main" val="42272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812" y="1146224"/>
            <a:ext cx="10972800" cy="4154984"/>
          </a:xfrm>
          <a:prstGeom prst="rect">
            <a:avLst/>
          </a:prstGeom>
        </p:spPr>
        <p:txBody>
          <a:bodyPr>
            <a:spAutoFit/>
          </a:bodyPr>
          <a:lstStyle/>
          <a:p>
            <a:pPr marL="457200" lvl="0" indent="-457200" algn="just" fontAlgn="base">
              <a:buFont typeface="+mj-lt"/>
              <a:buAutoNum type="arabicParenR" startAt="3"/>
            </a:pPr>
            <a:r>
              <a:rPr lang="en-US" sz="2400" b="1" dirty="0">
                <a:latin typeface="Helvetica Condensed Light" pitchFamily="50" charset="0"/>
              </a:rPr>
              <a:t>Two distinct patterns of </a:t>
            </a:r>
            <a:r>
              <a:rPr lang="en-US" sz="2400" b="1" u="sng" dirty="0">
                <a:solidFill>
                  <a:srgbClr val="FFC000"/>
                </a:solidFill>
                <a:latin typeface="Helvetica Condensed Light" pitchFamily="50" charset="0"/>
              </a:rPr>
              <a:t>center lines intersections </a:t>
            </a:r>
            <a:r>
              <a:rPr lang="en-US" sz="2400" b="1" dirty="0">
                <a:latin typeface="Helvetica Condensed Light" pitchFamily="50" charset="0"/>
              </a:rPr>
              <a:t>are picked up. There are a large number of intersections in which the axial lines do not continue uninterrupted after the point of intersection. This phenomenon appears in Erbil Citadel on the global level and it also presents a geometric characteristic by which the Islamic City is distinguished. Also, there are fewer intersections of axial lines which continue uninterrupted. This type of intersections appears clearly in the parts of the Citadel which surround the central axis. </a:t>
            </a:r>
          </a:p>
          <a:p>
            <a:pPr lvl="0" algn="just" fontAlgn="base"/>
            <a:endParaRPr lang="en-US" sz="2400" b="1" dirty="0">
              <a:latin typeface="Helvetica Condensed Light" pitchFamily="50" charset="0"/>
            </a:endParaRPr>
          </a:p>
          <a:p>
            <a:pPr lvl="0" algn="just" fontAlgn="base"/>
            <a:r>
              <a:rPr lang="en-US" sz="2400" b="1" u="sng" dirty="0">
                <a:solidFill>
                  <a:srgbClr val="FFC000"/>
                </a:solidFill>
                <a:latin typeface="Helvetica Condensed Light" pitchFamily="50" charset="0"/>
              </a:rPr>
              <a:t>These two distinct patterns of center line</a:t>
            </a:r>
            <a:r>
              <a:rPr lang="en-US" sz="2400" b="1" u="sng" strike="sngStrike" dirty="0">
                <a:solidFill>
                  <a:srgbClr val="FFC000"/>
                </a:solidFill>
                <a:latin typeface="Helvetica Condensed Light" pitchFamily="50" charset="0"/>
              </a:rPr>
              <a:t>s</a:t>
            </a:r>
            <a:r>
              <a:rPr lang="en-US" sz="2400" b="1" u="sng" dirty="0">
                <a:solidFill>
                  <a:srgbClr val="FFC000"/>
                </a:solidFill>
                <a:latin typeface="Helvetica Condensed Light" pitchFamily="50" charset="0"/>
              </a:rPr>
              <a:t> lengths, width of axes and of intersection types imply that there are two geometric logics in Erbil Citadel. It is believed that these patterns are the consequences of the straight street that penetrated the traditional organic urban fabric of Erbil Citadel in the middle of the 20</a:t>
            </a:r>
            <a:r>
              <a:rPr lang="en-US" sz="2400" b="1" u="sng" baseline="30000" dirty="0">
                <a:solidFill>
                  <a:srgbClr val="FFC000"/>
                </a:solidFill>
                <a:latin typeface="Helvetica Condensed Light" pitchFamily="50" charset="0"/>
              </a:rPr>
              <a:t>th</a:t>
            </a:r>
            <a:r>
              <a:rPr lang="en-US" sz="2400" b="1" u="sng" dirty="0">
                <a:solidFill>
                  <a:srgbClr val="FFC000"/>
                </a:solidFill>
                <a:latin typeface="Helvetica Condensed Light" pitchFamily="50" charset="0"/>
              </a:rPr>
              <a:t> century. </a:t>
            </a:r>
          </a:p>
        </p:txBody>
      </p:sp>
      <p:sp>
        <p:nvSpPr>
          <p:cNvPr id="4" name="Title 1"/>
          <p:cNvSpPr>
            <a:spLocks noGrp="1"/>
          </p:cNvSpPr>
          <p:nvPr>
            <p:ph type="title"/>
          </p:nvPr>
        </p:nvSpPr>
        <p:spPr>
          <a:xfrm>
            <a:off x="1522414" y="188640"/>
            <a:ext cx="9143998" cy="822960"/>
          </a:xfrm>
        </p:spPr>
        <p:txBody>
          <a:bodyPr>
            <a:normAutofit/>
          </a:bodyPr>
          <a:lstStyle/>
          <a:p>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nalysis</a:t>
            </a:r>
            <a:r>
              <a:rPr lang="en-US" sz="4800" b="1" dirty="0">
                <a:solidFill>
                  <a:srgbClr val="FFC000"/>
                </a:solidFill>
                <a:latin typeface="Helvetica Condensed Light" pitchFamily="50" charset="0"/>
              </a:rPr>
              <a:t> R</a:t>
            </a:r>
            <a:r>
              <a:rPr lang="en-US" b="1" dirty="0">
                <a:solidFill>
                  <a:srgbClr val="FFC000"/>
                </a:solidFill>
                <a:latin typeface="Helvetica Condensed Light" pitchFamily="50" charset="0"/>
              </a:rPr>
              <a:t>esults &amp; </a:t>
            </a:r>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onclusions</a:t>
            </a:r>
          </a:p>
        </p:txBody>
      </p:sp>
    </p:spTree>
    <p:extLst>
      <p:ext uri="{BB962C8B-B14F-4D97-AF65-F5344CB8AC3E}">
        <p14:creationId xmlns:p14="http://schemas.microsoft.com/office/powerpoint/2010/main" val="106343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2414" y="548680"/>
            <a:ext cx="9143998" cy="822960"/>
          </a:xfrm>
        </p:spPr>
        <p:txBody>
          <a:bodyPr>
            <a:normAutofit/>
          </a:bodyPr>
          <a:lstStyle/>
          <a:p>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nalysis</a:t>
            </a:r>
            <a:r>
              <a:rPr lang="en-US" sz="4800" b="1" dirty="0">
                <a:solidFill>
                  <a:srgbClr val="FFC000"/>
                </a:solidFill>
                <a:latin typeface="Helvetica Condensed Light" pitchFamily="50" charset="0"/>
              </a:rPr>
              <a:t> R</a:t>
            </a:r>
            <a:r>
              <a:rPr lang="en-US" b="1" dirty="0">
                <a:solidFill>
                  <a:srgbClr val="FFC000"/>
                </a:solidFill>
                <a:latin typeface="Helvetica Condensed Light" pitchFamily="50" charset="0"/>
              </a:rPr>
              <a:t>esults &amp; </a:t>
            </a:r>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onclusions</a:t>
            </a:r>
          </a:p>
        </p:txBody>
      </p:sp>
      <p:sp>
        <p:nvSpPr>
          <p:cNvPr id="5" name="Rectangle 4"/>
          <p:cNvSpPr/>
          <p:nvPr/>
        </p:nvSpPr>
        <p:spPr>
          <a:xfrm>
            <a:off x="594220" y="1550397"/>
            <a:ext cx="10972800" cy="3416320"/>
          </a:xfrm>
          <a:prstGeom prst="rect">
            <a:avLst/>
          </a:prstGeom>
        </p:spPr>
        <p:txBody>
          <a:bodyPr>
            <a:spAutoFit/>
          </a:bodyPr>
          <a:lstStyle/>
          <a:p>
            <a:pPr algn="just"/>
            <a:r>
              <a:rPr lang="en-US" sz="2400" b="1" dirty="0">
                <a:latin typeface="Helvetica Condensed Light" pitchFamily="50" charset="0"/>
              </a:rPr>
              <a:t>2.   The geometric analysis of Erbil Citadel urban space </a:t>
            </a:r>
            <a:r>
              <a:rPr lang="en-US" sz="2400" b="1" dirty="0">
                <a:solidFill>
                  <a:srgbClr val="FFC000"/>
                </a:solidFill>
                <a:latin typeface="Helvetica Condensed Light" pitchFamily="50" charset="0"/>
              </a:rPr>
              <a:t>with the proposed Circuit Route </a:t>
            </a:r>
            <a:r>
              <a:rPr lang="en-US" sz="2400" b="1" dirty="0">
                <a:latin typeface="Helvetica Condensed Light" pitchFamily="50" charset="0"/>
              </a:rPr>
              <a:t>shows that:</a:t>
            </a:r>
          </a:p>
          <a:p>
            <a:pPr marL="457200" indent="-457200" algn="just">
              <a:buFont typeface="+mj-lt"/>
              <a:buAutoNum type="alphaLcParenR"/>
            </a:pPr>
            <a:r>
              <a:rPr lang="en-US" sz="2400" b="1" dirty="0">
                <a:latin typeface="Helvetica Condensed Light" pitchFamily="50" charset="0"/>
              </a:rPr>
              <a:t>In terms of the </a:t>
            </a:r>
            <a:r>
              <a:rPr lang="en-US" sz="2400" b="1" u="sng" dirty="0">
                <a:solidFill>
                  <a:srgbClr val="FFC000"/>
                </a:solidFill>
                <a:latin typeface="Helvetica Condensed Light" pitchFamily="50" charset="0"/>
              </a:rPr>
              <a:t>length of center lines of its </a:t>
            </a:r>
            <a:r>
              <a:rPr lang="en-US" sz="2400" b="1" u="sng" dirty="0" err="1">
                <a:solidFill>
                  <a:srgbClr val="FFC000"/>
                </a:solidFill>
                <a:latin typeface="Helvetica Condensed Light" pitchFamily="50" charset="0"/>
              </a:rPr>
              <a:t>axies</a:t>
            </a:r>
            <a:r>
              <a:rPr lang="en-US" sz="2400" b="1" dirty="0">
                <a:latin typeface="Helvetica Condensed Light" pitchFamily="50" charset="0"/>
              </a:rPr>
              <a:t>, the Circuit Route is consisted of </a:t>
            </a:r>
            <a:r>
              <a:rPr lang="en-US" sz="2400" b="1" u="sng" dirty="0">
                <a:solidFill>
                  <a:srgbClr val="FFC000"/>
                </a:solidFill>
                <a:latin typeface="Helvetica Condensed Light" pitchFamily="50" charset="0"/>
              </a:rPr>
              <a:t>short center lines </a:t>
            </a:r>
            <a:r>
              <a:rPr lang="en-US" sz="2400" b="1" dirty="0">
                <a:latin typeface="Helvetica Condensed Light" pitchFamily="50" charset="0"/>
              </a:rPr>
              <a:t>. This pattern sustains the geometric characteristic of corresponding urban space.</a:t>
            </a:r>
            <a:r>
              <a:rPr lang="en-US" sz="2400" b="1" dirty="0">
                <a:solidFill>
                  <a:srgbClr val="FFC000"/>
                </a:solidFill>
                <a:latin typeface="Helvetica Condensed Light" pitchFamily="50" charset="0"/>
              </a:rPr>
              <a:t> </a:t>
            </a:r>
          </a:p>
          <a:p>
            <a:pPr marL="457200" indent="-457200" algn="just">
              <a:buFont typeface="+mj-lt"/>
              <a:buAutoNum type="alphaLcParenR"/>
            </a:pPr>
            <a:r>
              <a:rPr lang="en-US" sz="2400" b="1" dirty="0">
                <a:latin typeface="Helvetica Condensed Light" pitchFamily="50" charset="0"/>
              </a:rPr>
              <a:t>As for the </a:t>
            </a:r>
            <a:r>
              <a:rPr lang="en-US" sz="2400" b="1" u="sng" dirty="0">
                <a:solidFill>
                  <a:srgbClr val="FFC000"/>
                </a:solidFill>
                <a:latin typeface="Helvetica Condensed Light" pitchFamily="50" charset="0"/>
              </a:rPr>
              <a:t>width of circulation axes</a:t>
            </a:r>
            <a:r>
              <a:rPr lang="en-US" sz="2400" b="1" dirty="0">
                <a:latin typeface="Helvetica Condensed Light" pitchFamily="50" charset="0"/>
              </a:rPr>
              <a:t>, the axes of the Circuit Route sustain the narrow width of the original axes to which the correspond.</a:t>
            </a:r>
          </a:p>
          <a:p>
            <a:pPr algn="just"/>
            <a:endParaRPr lang="en-US" sz="2400" b="1" dirty="0">
              <a:solidFill>
                <a:srgbClr val="FFC000"/>
              </a:solidFill>
              <a:latin typeface="Helvetica Condensed Light" pitchFamily="50" charset="0"/>
            </a:endParaRPr>
          </a:p>
          <a:p>
            <a:pPr algn="just"/>
            <a:endParaRPr lang="en-US" sz="2400" b="1" dirty="0">
              <a:solidFill>
                <a:srgbClr val="FFC000"/>
              </a:solidFill>
              <a:latin typeface="Helvetica Condensed Light" pitchFamily="50" charset="0"/>
            </a:endParaRPr>
          </a:p>
        </p:txBody>
      </p:sp>
    </p:spTree>
    <p:extLst>
      <p:ext uri="{BB962C8B-B14F-4D97-AF65-F5344CB8AC3E}">
        <p14:creationId xmlns:p14="http://schemas.microsoft.com/office/powerpoint/2010/main" val="32487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812" y="1910437"/>
            <a:ext cx="10972800" cy="3416320"/>
          </a:xfrm>
          <a:prstGeom prst="rect">
            <a:avLst/>
          </a:prstGeom>
        </p:spPr>
        <p:txBody>
          <a:bodyPr>
            <a:spAutoFit/>
          </a:bodyPr>
          <a:lstStyle/>
          <a:p>
            <a:pPr marL="457200" lvl="0" indent="-457200" algn="just" fontAlgn="base">
              <a:buFont typeface="+mj-lt"/>
              <a:buAutoNum type="arabicParenR" startAt="3"/>
            </a:pPr>
            <a:r>
              <a:rPr lang="en-US" sz="2400" b="1" dirty="0">
                <a:latin typeface="Helvetica Condensed Light" pitchFamily="50" charset="0"/>
              </a:rPr>
              <a:t>As for the  </a:t>
            </a:r>
            <a:r>
              <a:rPr lang="en-US" sz="2400" b="1" u="sng" dirty="0">
                <a:solidFill>
                  <a:srgbClr val="FFC000"/>
                </a:solidFill>
                <a:latin typeface="Helvetica Condensed Light" pitchFamily="50" charset="0"/>
              </a:rPr>
              <a:t>intersections of the center lines </a:t>
            </a:r>
            <a:r>
              <a:rPr lang="en-US" sz="2400" b="1" dirty="0">
                <a:latin typeface="Helvetica Condensed Light" pitchFamily="50" charset="0"/>
              </a:rPr>
              <a:t> of the Circuit Route segments, there is also a large number of intersections in which the center lines do not continue uninterrupted after the point of intersection. These intersections sustain to a large extent, the same characteristics of the corresponding intersections.</a:t>
            </a:r>
          </a:p>
          <a:p>
            <a:pPr lvl="0" algn="just" fontAlgn="base"/>
            <a:endParaRPr lang="en-US" sz="2400" b="1" dirty="0">
              <a:latin typeface="Helvetica Condensed Light" pitchFamily="50" charset="0"/>
            </a:endParaRPr>
          </a:p>
          <a:p>
            <a:pPr lvl="0" algn="just" fontAlgn="base"/>
            <a:r>
              <a:rPr lang="en-US" sz="2400" b="1" u="sng" dirty="0">
                <a:solidFill>
                  <a:srgbClr val="FFC000"/>
                </a:solidFill>
                <a:latin typeface="Helvetica Condensed Light" pitchFamily="50" charset="0"/>
              </a:rPr>
              <a:t>These distinct patterns of center line</a:t>
            </a:r>
            <a:r>
              <a:rPr lang="en-US" sz="2400" b="1" u="sng" strike="sngStrike" dirty="0">
                <a:solidFill>
                  <a:srgbClr val="FFC000"/>
                </a:solidFill>
                <a:latin typeface="Helvetica Condensed Light" pitchFamily="50" charset="0"/>
              </a:rPr>
              <a:t>s</a:t>
            </a:r>
            <a:r>
              <a:rPr lang="en-US" sz="2400" b="1" u="sng" dirty="0">
                <a:solidFill>
                  <a:srgbClr val="FFC000"/>
                </a:solidFill>
                <a:latin typeface="Helvetica Condensed Light" pitchFamily="50" charset="0"/>
              </a:rPr>
              <a:t> lengths, width of axes and of intersection types imply that the Circuit Route sustain the geometric logic dominating the urban space of Erbil Citadel. Therefore, it is believed the Circuit Route is expected to has positive impact on the urban space pattern of Erbil Citadel. </a:t>
            </a:r>
          </a:p>
        </p:txBody>
      </p:sp>
      <p:sp>
        <p:nvSpPr>
          <p:cNvPr id="4" name="Title 1"/>
          <p:cNvSpPr>
            <a:spLocks noGrp="1"/>
          </p:cNvSpPr>
          <p:nvPr>
            <p:ph type="title"/>
          </p:nvPr>
        </p:nvSpPr>
        <p:spPr>
          <a:xfrm>
            <a:off x="1522414" y="548680"/>
            <a:ext cx="9143998" cy="822960"/>
          </a:xfrm>
        </p:spPr>
        <p:txBody>
          <a:bodyPr>
            <a:normAutofit/>
          </a:bodyPr>
          <a:lstStyle/>
          <a:p>
            <a:r>
              <a:rPr lang="en-US" sz="4800" b="1" dirty="0">
                <a:solidFill>
                  <a:srgbClr val="FFC000"/>
                </a:solidFill>
                <a:latin typeface="Helvetica Condensed Light" pitchFamily="50" charset="0"/>
              </a:rPr>
              <a:t>A</a:t>
            </a:r>
            <a:r>
              <a:rPr lang="en-US" b="1" dirty="0">
                <a:solidFill>
                  <a:srgbClr val="FFC000"/>
                </a:solidFill>
                <a:latin typeface="Helvetica Condensed Light" pitchFamily="50" charset="0"/>
              </a:rPr>
              <a:t>nalysis</a:t>
            </a:r>
            <a:r>
              <a:rPr lang="en-US" sz="4800" b="1" dirty="0">
                <a:solidFill>
                  <a:srgbClr val="FFC000"/>
                </a:solidFill>
                <a:latin typeface="Helvetica Condensed Light" pitchFamily="50" charset="0"/>
              </a:rPr>
              <a:t> R</a:t>
            </a:r>
            <a:r>
              <a:rPr lang="en-US" b="1" dirty="0">
                <a:solidFill>
                  <a:srgbClr val="FFC000"/>
                </a:solidFill>
                <a:latin typeface="Helvetica Condensed Light" pitchFamily="50" charset="0"/>
              </a:rPr>
              <a:t>esults &amp; </a:t>
            </a:r>
            <a:r>
              <a:rPr lang="en-US" sz="4800" b="1" dirty="0">
                <a:solidFill>
                  <a:srgbClr val="FFC000"/>
                </a:solidFill>
                <a:latin typeface="Helvetica Condensed Light" pitchFamily="50" charset="0"/>
              </a:rPr>
              <a:t>C</a:t>
            </a:r>
            <a:r>
              <a:rPr lang="en-US" b="1" dirty="0">
                <a:solidFill>
                  <a:srgbClr val="FFC000"/>
                </a:solidFill>
                <a:latin typeface="Helvetica Condensed Light" pitchFamily="50" charset="0"/>
              </a:rPr>
              <a:t>onclusions</a:t>
            </a:r>
          </a:p>
        </p:txBody>
      </p:sp>
    </p:spTree>
    <p:extLst>
      <p:ext uri="{BB962C8B-B14F-4D97-AF65-F5344CB8AC3E}">
        <p14:creationId xmlns:p14="http://schemas.microsoft.com/office/powerpoint/2010/main" val="18245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6140" y="2924944"/>
            <a:ext cx="4891083" cy="1089529"/>
          </a:xfrm>
          <a:prstGeom prst="rect">
            <a:avLst/>
          </a:prstGeom>
          <a:noFill/>
        </p:spPr>
        <p:txBody>
          <a:bodyPr wrap="none" rtlCol="0">
            <a:spAutoFit/>
          </a:bodyPr>
          <a:lstStyle/>
          <a:p>
            <a:pPr>
              <a:lnSpc>
                <a:spcPct val="90000"/>
              </a:lnSpc>
            </a:pPr>
            <a:r>
              <a:rPr lang="en-US" sz="7200" dirty="0">
                <a:solidFill>
                  <a:srgbClr val="FFC000"/>
                </a:solidFill>
                <a:latin typeface="Papyrus" panose="03070502060502030205" pitchFamily="66" charset="0"/>
              </a:rPr>
              <a:t>Thank You</a:t>
            </a:r>
          </a:p>
        </p:txBody>
      </p:sp>
    </p:spTree>
    <p:extLst>
      <p:ext uri="{BB962C8B-B14F-4D97-AF65-F5344CB8AC3E}">
        <p14:creationId xmlns:p14="http://schemas.microsoft.com/office/powerpoint/2010/main" val="316754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748" y="428471"/>
            <a:ext cx="3892412" cy="1200329"/>
          </a:xfrm>
          <a:prstGeom prst="rect">
            <a:avLst/>
          </a:prstGeom>
        </p:spPr>
        <p:txBody>
          <a:bodyPr wrap="none">
            <a:spAutoFit/>
          </a:bodyPr>
          <a:lstStyle/>
          <a:p>
            <a:r>
              <a:rPr lang="en-AU" altLang="en-US" sz="7200" dirty="0">
                <a:solidFill>
                  <a:srgbClr val="FFC000"/>
                </a:solidFill>
                <a:latin typeface="Helvetica" pitchFamily="50" charset="0"/>
              </a:rPr>
              <a:t>E</a:t>
            </a:r>
            <a:r>
              <a:rPr lang="en-AU" altLang="en-US" sz="4000" dirty="0">
                <a:solidFill>
                  <a:srgbClr val="FFC000"/>
                </a:solidFill>
                <a:latin typeface="Helvetica" pitchFamily="50" charset="0"/>
              </a:rPr>
              <a:t>rbil </a:t>
            </a:r>
            <a:r>
              <a:rPr lang="en-AU" altLang="en-US" sz="7200" dirty="0">
                <a:solidFill>
                  <a:srgbClr val="FFC000"/>
                </a:solidFill>
                <a:latin typeface="Helvetica" pitchFamily="50" charset="0"/>
              </a:rPr>
              <a:t>C</a:t>
            </a:r>
            <a:r>
              <a:rPr lang="en-AU" altLang="en-US" sz="4000" dirty="0">
                <a:solidFill>
                  <a:srgbClr val="FFC000"/>
                </a:solidFill>
                <a:latin typeface="Helvetica" pitchFamily="50" charset="0"/>
              </a:rPr>
              <a:t>itadel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10" y="3399383"/>
            <a:ext cx="5102314" cy="34607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 y="1666797"/>
            <a:ext cx="12214944" cy="1168224"/>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6" name="Rectangle 5"/>
          <p:cNvSpPr/>
          <p:nvPr/>
        </p:nvSpPr>
        <p:spPr>
          <a:xfrm>
            <a:off x="45740" y="3325048"/>
            <a:ext cx="7086509" cy="3108543"/>
          </a:xfrm>
          <a:prstGeom prst="rect">
            <a:avLst/>
          </a:prstGeom>
          <a:ln>
            <a:solidFill>
              <a:schemeClr val="accent2">
                <a:lumMod val="75000"/>
              </a:schemeClr>
            </a:solidFill>
          </a:ln>
        </p:spPr>
        <p:txBody>
          <a:bodyPr wrap="square">
            <a:spAutoFit/>
          </a:bodyPr>
          <a:lstStyle/>
          <a:p>
            <a:pPr algn="ctr"/>
            <a:r>
              <a:rPr lang="en-US" sz="2400" dirty="0">
                <a:latin typeface="One Stroke Script LET" pitchFamily="2" charset="0"/>
                <a:cs typeface="Ali-A-Sharif Bold" pitchFamily="2" charset="-78"/>
              </a:rPr>
              <a:t>Elliptical shape with </a:t>
            </a:r>
            <a:r>
              <a:rPr lang="ar-IQ" sz="2400" dirty="0">
                <a:latin typeface="One Stroke Script LET" pitchFamily="2" charset="0"/>
                <a:cs typeface="Ali-A-Sharif Bold" pitchFamily="2" charset="-78"/>
              </a:rPr>
              <a:t> </a:t>
            </a:r>
            <a:r>
              <a:rPr lang="en-US" sz="2400" dirty="0">
                <a:latin typeface="One Stroke Script LET" pitchFamily="2" charset="0"/>
                <a:cs typeface="Ali-A-Sharif Bold" pitchFamily="2" charset="-78"/>
              </a:rPr>
              <a:t>long diameter of about </a:t>
            </a:r>
            <a:r>
              <a:rPr lang="en-US" sz="2400" dirty="0">
                <a:solidFill>
                  <a:schemeClr val="accent2">
                    <a:lumMod val="75000"/>
                  </a:schemeClr>
                </a:solidFill>
                <a:latin typeface="One Stroke Script LET" pitchFamily="2" charset="0"/>
                <a:cs typeface="Ali-A-Sharif Bold" pitchFamily="2" charset="-78"/>
              </a:rPr>
              <a:t>430m </a:t>
            </a:r>
            <a:r>
              <a:rPr lang="en-US" sz="2400" dirty="0">
                <a:latin typeface="One Stroke Script LET" pitchFamily="2" charset="0"/>
                <a:cs typeface="Ali-A-Sharif Bold" pitchFamily="2" charset="-78"/>
              </a:rPr>
              <a:t>and short diameter </a:t>
            </a:r>
            <a:r>
              <a:rPr lang="en-US" sz="2400" dirty="0">
                <a:solidFill>
                  <a:schemeClr val="accent2">
                    <a:lumMod val="75000"/>
                  </a:schemeClr>
                </a:solidFill>
                <a:latin typeface="One Stroke Script LET" pitchFamily="2" charset="0"/>
                <a:cs typeface="Ali-A-Sharif Bold" pitchFamily="2" charset="-78"/>
              </a:rPr>
              <a:t>340m</a:t>
            </a:r>
            <a:r>
              <a:rPr lang="en-US" sz="2400" dirty="0">
                <a:latin typeface="One Stroke Script LET" pitchFamily="2" charset="0"/>
                <a:cs typeface="Ali-A-Sharif Bold" pitchFamily="2" charset="-78"/>
              </a:rPr>
              <a:t>, </a:t>
            </a:r>
            <a:r>
              <a:rPr lang="en-US" sz="2400" dirty="0">
                <a:solidFill>
                  <a:schemeClr val="accent2">
                    <a:lumMod val="75000"/>
                  </a:schemeClr>
                </a:solidFill>
                <a:latin typeface="One Stroke Script LET" pitchFamily="2" charset="0"/>
                <a:cs typeface="Ali-A-Sharif Bold" pitchFamily="2" charset="-78"/>
              </a:rPr>
              <a:t>102,000 </a:t>
            </a:r>
            <a:r>
              <a:rPr lang="en-US" sz="2400" dirty="0">
                <a:latin typeface="One Stroke Script LET" pitchFamily="2" charset="0"/>
                <a:cs typeface="Ali-A-Sharif Bold" pitchFamily="2" charset="-78"/>
              </a:rPr>
              <a:t>square meters </a:t>
            </a:r>
            <a:endParaRPr lang="en-US" altLang="en-US" sz="2400" u="sng" dirty="0">
              <a:solidFill>
                <a:schemeClr val="accent2">
                  <a:lumMod val="75000"/>
                </a:schemeClr>
              </a:solidFill>
              <a:latin typeface="One Stroke Script LET" pitchFamily="2" charset="0"/>
              <a:cs typeface="Ali-A-Sharif Bold" pitchFamily="2" charset="-78"/>
            </a:endParaRPr>
          </a:p>
          <a:p>
            <a:pPr algn="ctr"/>
            <a:r>
              <a:rPr lang="en-US" altLang="en-US" sz="2400" u="sng" dirty="0">
                <a:solidFill>
                  <a:schemeClr val="accent2">
                    <a:lumMod val="75000"/>
                  </a:schemeClr>
                </a:solidFill>
                <a:latin typeface="One Stroke Script LET" pitchFamily="2" charset="0"/>
                <a:cs typeface="Ali-A-Sharif Bold" pitchFamily="2" charset="-78"/>
              </a:rPr>
              <a:t>10.2</a:t>
            </a:r>
            <a:r>
              <a:rPr lang="en-US" altLang="en-US" sz="2400" dirty="0">
                <a:solidFill>
                  <a:schemeClr val="accent2">
                    <a:lumMod val="75000"/>
                  </a:schemeClr>
                </a:solidFill>
                <a:latin typeface="One Stroke Script LET" pitchFamily="2" charset="0"/>
                <a:cs typeface="Ali-A-Sharif Bold" pitchFamily="2" charset="-78"/>
              </a:rPr>
              <a:t> </a:t>
            </a:r>
            <a:r>
              <a:rPr lang="en-US" altLang="en-US" sz="2400" dirty="0">
                <a:latin typeface="One Stroke Script LET" pitchFamily="2" charset="0"/>
                <a:cs typeface="Ali-A-Sharif Bold" pitchFamily="2" charset="-78"/>
              </a:rPr>
              <a:t>hectares in area, it rises </a:t>
            </a:r>
            <a:r>
              <a:rPr lang="en-US" altLang="en-US" sz="2400" u="sng" dirty="0">
                <a:solidFill>
                  <a:schemeClr val="accent2">
                    <a:lumMod val="75000"/>
                  </a:schemeClr>
                </a:solidFill>
                <a:latin typeface="One Stroke Script LET" pitchFamily="2" charset="0"/>
                <a:cs typeface="Ali-A-Sharif Bold" pitchFamily="2" charset="-78"/>
              </a:rPr>
              <a:t>32</a:t>
            </a:r>
            <a:r>
              <a:rPr lang="en-US" altLang="en-US" sz="2400" dirty="0">
                <a:latin typeface="One Stroke Script LET" pitchFamily="2" charset="0"/>
                <a:cs typeface="Ali-A-Sharif Bold" pitchFamily="2" charset="-78"/>
              </a:rPr>
              <a:t> meters above the rest of Erbil city</a:t>
            </a:r>
          </a:p>
          <a:p>
            <a:pPr algn="ctr"/>
            <a:r>
              <a:rPr lang="en-US" altLang="en-US" sz="2400" dirty="0">
                <a:latin typeface="One Stroke Script LET" pitchFamily="2" charset="0"/>
                <a:cs typeface="Ali-A-Sharif Bold" pitchFamily="2" charset="-78"/>
              </a:rPr>
              <a:t>The Citadel consists of traditional </a:t>
            </a:r>
          </a:p>
          <a:p>
            <a:pPr algn="ctr"/>
            <a:r>
              <a:rPr lang="en-US" altLang="en-US" sz="2400" dirty="0">
                <a:latin typeface="One Stroke Script LET" pitchFamily="2" charset="0"/>
                <a:cs typeface="Ali-A-Sharif Bold" pitchFamily="2" charset="-78"/>
              </a:rPr>
              <a:t>courtyard houses and narrow alleyways surrounded</a:t>
            </a:r>
          </a:p>
          <a:p>
            <a:pPr algn="ctr"/>
            <a:r>
              <a:rPr lang="en-US" altLang="en-US" sz="2400" dirty="0">
                <a:latin typeface="One Stroke Script LET" pitchFamily="2" charset="0"/>
                <a:cs typeface="Ali-A-Sharif Bold" pitchFamily="2" charset="-78"/>
              </a:rPr>
              <a:t> by contiguous houses that generate its fortified look</a:t>
            </a:r>
          </a:p>
          <a:p>
            <a:pPr algn="ctr"/>
            <a:r>
              <a:rPr lang="en-US" altLang="en-US" sz="2400" dirty="0">
                <a:latin typeface="One Stroke Script LET" pitchFamily="2" charset="0"/>
                <a:cs typeface="Ali-A-Sharif Bold" pitchFamily="2" charset="-78"/>
              </a:rPr>
              <a:t> perimeter wall</a:t>
            </a:r>
          </a:p>
        </p:txBody>
      </p:sp>
    </p:spTree>
    <p:extLst>
      <p:ext uri="{BB962C8B-B14F-4D97-AF65-F5344CB8AC3E}">
        <p14:creationId xmlns:p14="http://schemas.microsoft.com/office/powerpoint/2010/main" val="386002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8" y="908720"/>
            <a:ext cx="6400800" cy="5090559"/>
          </a:xfrm>
          <a:prstGeom prst="rect">
            <a:avLst/>
          </a:prstGeom>
        </p:spPr>
      </p:pic>
    </p:spTree>
    <p:extLst>
      <p:ext uri="{BB962C8B-B14F-4D97-AF65-F5344CB8AC3E}">
        <p14:creationId xmlns:p14="http://schemas.microsoft.com/office/powerpoint/2010/main" val="399806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idx="1"/>
          </p:nvPr>
        </p:nvSpPr>
        <p:spPr bwMode="auto">
          <a:xfrm>
            <a:off x="1018284" y="2204864"/>
            <a:ext cx="10515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a:t>
            </a:r>
            <a:r>
              <a:rPr 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In  </a:t>
            </a:r>
            <a:r>
              <a:rPr lang="en-US" sz="3600" b="1" dirty="0">
                <a:solidFill>
                  <a:schemeClr val="accent2">
                    <a:lumMod val="75000"/>
                  </a:schemeClr>
                </a:solidFill>
                <a:effectLst>
                  <a:outerShdw blurRad="38100" dist="38100" dir="2700000" algn="tl">
                    <a:srgbClr val="000000">
                      <a:alpha val="43137"/>
                    </a:srgbClr>
                  </a:outerShdw>
                </a:effectLst>
                <a:latin typeface="One Stroke Script LET" pitchFamily="2" charset="0"/>
                <a:ea typeface="+mj-ea"/>
                <a:cs typeface="Ali-A-Sharif Bold" pitchFamily="2" charset="-78"/>
              </a:rPr>
              <a:t>2008 </a:t>
            </a:r>
            <a:r>
              <a:rPr 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 Erbil Citadel Revitalization Project was started by the </a:t>
            </a:r>
          </a:p>
          <a:p>
            <a:pPr algn="ctr"/>
            <a:r>
              <a:rPr lang="en-US" altLang="en-US" sz="4000" b="1" dirty="0">
                <a:solidFill>
                  <a:schemeClr val="accent2">
                    <a:lumMod val="75000"/>
                  </a:schemeClr>
                </a:solidFill>
                <a:effectLst>
                  <a:outerShdw blurRad="38100" dist="38100" dir="2700000" algn="tl">
                    <a:srgbClr val="000000">
                      <a:alpha val="43137"/>
                    </a:srgbClr>
                  </a:outerShdw>
                </a:effectLst>
                <a:latin typeface="One Stroke Script LET" pitchFamily="2" charset="0"/>
                <a:ea typeface="+mj-ea"/>
                <a:cs typeface="Ali-A-Sharif Bold" pitchFamily="2" charset="-78"/>
              </a:rPr>
              <a:t>High Commission for Erbil Citadel Revitalization(HCECR) </a:t>
            </a:r>
            <a:r>
              <a:rPr lang="en-US" alt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in collaboration with </a:t>
            </a:r>
            <a:r>
              <a:rPr lang="en-US" altLang="en-US" sz="3600" b="1" dirty="0">
                <a:solidFill>
                  <a:schemeClr val="accent2">
                    <a:lumMod val="75000"/>
                  </a:schemeClr>
                </a:solidFill>
                <a:effectLst>
                  <a:outerShdw blurRad="38100" dist="38100" dir="2700000" algn="tl">
                    <a:srgbClr val="000000">
                      <a:alpha val="43137"/>
                    </a:srgbClr>
                  </a:outerShdw>
                </a:effectLst>
                <a:latin typeface="One Stroke Script LET" pitchFamily="2" charset="0"/>
                <a:ea typeface="+mj-ea"/>
                <a:cs typeface="Ali-A-Sharif Bold" pitchFamily="2" charset="-78"/>
              </a:rPr>
              <a:t>(UNESCO)</a:t>
            </a:r>
            <a:r>
              <a:rPr lang="en-US" alt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 to introduce the </a:t>
            </a:r>
            <a:r>
              <a:rPr lang="en-US" altLang="en-US" sz="3600" b="1" dirty="0">
                <a:solidFill>
                  <a:srgbClr val="FFC000"/>
                </a:solidFill>
                <a:effectLst>
                  <a:outerShdw blurRad="38100" dist="38100" dir="2700000" algn="tl">
                    <a:srgbClr val="000000">
                      <a:alpha val="43137"/>
                    </a:srgbClr>
                  </a:outerShdw>
                </a:effectLst>
                <a:latin typeface="One Stroke Script LET" pitchFamily="2" charset="0"/>
                <a:ea typeface="+mj-ea"/>
                <a:cs typeface="Ali-A-Sharif Bold" pitchFamily="2" charset="-78"/>
              </a:rPr>
              <a:t>(Conservation and  Rehabilitation Master Plan)</a:t>
            </a:r>
            <a:r>
              <a:rPr lang="en-US" alt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 which provides a comprehensive program for bringing the Citadel back to life as a center of culture, recreation and  tourism in the heart of the modern city of Erbil</a:t>
            </a:r>
            <a:r>
              <a:rPr lang="en-US" altLang="en-US" sz="3200" b="1" dirty="0">
                <a:latin typeface="+mn-lt"/>
                <a:cs typeface="+mn-cs"/>
              </a:rPr>
              <a:t>.</a:t>
            </a:r>
            <a:r>
              <a:rPr lang="en-US" alt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a:t>
            </a:r>
            <a:r>
              <a:rPr lang="en-US" altLang="en-US" sz="2000" b="1" dirty="0">
                <a:effectLst>
                  <a:outerShdw blurRad="38100" dist="38100" dir="2700000" algn="tl">
                    <a:srgbClr val="000000">
                      <a:alpha val="43137"/>
                    </a:srgbClr>
                  </a:outerShdw>
                </a:effectLst>
                <a:latin typeface="One Stroke Script LET" pitchFamily="2" charset="0"/>
                <a:cs typeface="Ali-A-Sharif Bold" pitchFamily="2" charset="-78"/>
              </a:rPr>
              <a:t>(HECER</a:t>
            </a:r>
            <a:r>
              <a:rPr lang="en-US" altLang="en-US" sz="2000" b="1" dirty="0">
                <a:effectLst>
                  <a:outerShdw blurRad="38100" dist="38100" dir="2700000" algn="tl">
                    <a:srgbClr val="000000">
                      <a:alpha val="43137"/>
                    </a:srgbClr>
                  </a:outerShdw>
                </a:effectLst>
                <a:latin typeface="One Stroke Script LET" pitchFamily="2" charset="0"/>
                <a:ea typeface="+mj-ea"/>
                <a:cs typeface="Ali-A-Sharif Bold" pitchFamily="2" charset="-78"/>
              </a:rPr>
              <a:t>)</a:t>
            </a:r>
          </a:p>
        </p:txBody>
      </p:sp>
      <p:sp>
        <p:nvSpPr>
          <p:cNvPr id="5" name="Rectangle 4"/>
          <p:cNvSpPr/>
          <p:nvPr/>
        </p:nvSpPr>
        <p:spPr>
          <a:xfrm>
            <a:off x="405780" y="980728"/>
            <a:ext cx="11639029" cy="1754326"/>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“In  </a:t>
            </a:r>
            <a:r>
              <a:rPr lang="en-US" sz="3600" b="1" dirty="0">
                <a:solidFill>
                  <a:schemeClr val="accent2">
                    <a:lumMod val="75000"/>
                  </a:schemeClr>
                </a:solidFill>
                <a:effectLst>
                  <a:outerShdw blurRad="38100" dist="38100" dir="2700000" algn="tl">
                    <a:srgbClr val="000000">
                      <a:alpha val="43137"/>
                    </a:srgbClr>
                  </a:outerShdw>
                </a:effectLst>
                <a:latin typeface="One Stroke Script LET" pitchFamily="2" charset="0"/>
                <a:ea typeface="+mj-ea"/>
                <a:cs typeface="Ali-A-Sharif Bold" pitchFamily="2" charset="-78"/>
              </a:rPr>
              <a:t>2006 </a:t>
            </a:r>
            <a:r>
              <a:rPr 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,the </a:t>
            </a:r>
            <a:r>
              <a:rPr lang="en-US" sz="3600" b="1" u="sng" dirty="0">
                <a:effectLst>
                  <a:outerShdw blurRad="38100" dist="38100" dir="2700000" algn="tl">
                    <a:srgbClr val="000000">
                      <a:alpha val="43137"/>
                    </a:srgbClr>
                  </a:outerShdw>
                </a:effectLst>
                <a:latin typeface="One Stroke Script LET" pitchFamily="2" charset="0"/>
                <a:ea typeface="+mj-ea"/>
                <a:cs typeface="Ali-A-Sharif Bold" pitchFamily="2" charset="-78"/>
              </a:rPr>
              <a:t>KRG </a:t>
            </a:r>
            <a:r>
              <a:rPr lang="en-US" sz="3600" b="1" dirty="0">
                <a:effectLst>
                  <a:outerShdw blurRad="38100" dist="38100" dir="2700000" algn="tl">
                    <a:srgbClr val="000000">
                      <a:alpha val="43137"/>
                    </a:srgbClr>
                  </a:outerShdw>
                </a:effectLst>
                <a:latin typeface="One Stroke Script LET" pitchFamily="2" charset="0"/>
                <a:ea typeface="+mj-ea"/>
                <a:cs typeface="Ali-A-Sharif Bold" pitchFamily="2" charset="-78"/>
              </a:rPr>
              <a:t>decided to depopulate the Citadel so that it could be conserved and revitalized.”</a:t>
            </a:r>
            <a:r>
              <a:rPr lang="en-US" altLang="en-US" sz="2000" b="1" dirty="0">
                <a:effectLst>
                  <a:outerShdw blurRad="38100" dist="38100" dir="2700000" algn="tl">
                    <a:srgbClr val="000000">
                      <a:alpha val="43137"/>
                    </a:srgbClr>
                  </a:outerShdw>
                </a:effectLst>
                <a:latin typeface="One Stroke Script LET" pitchFamily="2" charset="0"/>
                <a:cs typeface="Ali-A-Sharif Bold" pitchFamily="2" charset="-78"/>
              </a:rPr>
              <a:t>(HECER)</a:t>
            </a:r>
          </a:p>
          <a:p>
            <a:pPr algn="ctr"/>
            <a:br>
              <a:rPr lang="en-US" dirty="0">
                <a:solidFill>
                  <a:srgbClr val="000000"/>
                </a:solidFill>
              </a:rPr>
            </a:br>
            <a:r>
              <a:rPr lang="en-US" dirty="0">
                <a:solidFill>
                  <a:srgbClr val="000000"/>
                </a:solidFill>
              </a:rPr>
              <a:t> "             P                 </a:t>
            </a:r>
            <a:endParaRPr lang="en-US" dirty="0"/>
          </a:p>
        </p:txBody>
      </p:sp>
      <p:sp>
        <p:nvSpPr>
          <p:cNvPr id="6" name="Title 1"/>
          <p:cNvSpPr>
            <a:spLocks noGrp="1"/>
          </p:cNvSpPr>
          <p:nvPr>
            <p:ph type="title"/>
          </p:nvPr>
        </p:nvSpPr>
        <p:spPr>
          <a:xfrm>
            <a:off x="189756" y="476672"/>
            <a:ext cx="11999069" cy="1020762"/>
          </a:xfrm>
        </p:spPr>
        <p:txBody>
          <a:bodyPr>
            <a:noAutofit/>
          </a:bodyPr>
          <a:lstStyle/>
          <a:p>
            <a:r>
              <a:rPr lang="en-AU" altLang="en-US" sz="4800" u="sng" dirty="0">
                <a:solidFill>
                  <a:srgbClr val="FFC000"/>
                </a:solidFill>
                <a:latin typeface="Helvetica" pitchFamily="50" charset="0"/>
              </a:rPr>
              <a:t>E</a:t>
            </a:r>
            <a:r>
              <a:rPr lang="en-AU" altLang="en-US" sz="3200" u="sng" dirty="0">
                <a:solidFill>
                  <a:srgbClr val="FFC000"/>
                </a:solidFill>
                <a:latin typeface="Helvetica" pitchFamily="50" charset="0"/>
              </a:rPr>
              <a:t>rbil </a:t>
            </a:r>
            <a:r>
              <a:rPr lang="en-AU" altLang="en-US" sz="4800" u="sng" dirty="0">
                <a:solidFill>
                  <a:srgbClr val="FFC000"/>
                </a:solidFill>
                <a:latin typeface="Helvetica" pitchFamily="50" charset="0"/>
              </a:rPr>
              <a:t>C</a:t>
            </a:r>
            <a:r>
              <a:rPr lang="en-AU" altLang="en-US" sz="3200" u="sng" dirty="0">
                <a:solidFill>
                  <a:srgbClr val="FFC000"/>
                </a:solidFill>
                <a:latin typeface="Helvetica" pitchFamily="50" charset="0"/>
              </a:rPr>
              <a:t>itadel </a:t>
            </a:r>
            <a:r>
              <a:rPr lang="en-AU" altLang="en-US" sz="4800" u="sng" dirty="0">
                <a:solidFill>
                  <a:srgbClr val="FFC000"/>
                </a:solidFill>
                <a:latin typeface="Helvetica" pitchFamily="50" charset="0"/>
              </a:rPr>
              <a:t>R</a:t>
            </a:r>
            <a:r>
              <a:rPr lang="en-AU" altLang="en-US" sz="3200" u="sng" dirty="0">
                <a:solidFill>
                  <a:srgbClr val="FFC000"/>
                </a:solidFill>
                <a:latin typeface="Helvetica" pitchFamily="50" charset="0"/>
              </a:rPr>
              <a:t>evitalization</a:t>
            </a:r>
            <a:r>
              <a:rPr lang="it-IT" sz="3200" b="1" u="sng" dirty="0">
                <a:effectLst>
                  <a:outerShdw blurRad="38100" dist="38100" dir="2700000" algn="tl">
                    <a:srgbClr val="000000">
                      <a:alpha val="43137"/>
                    </a:srgbClr>
                  </a:outerShdw>
                </a:effectLst>
                <a:latin typeface="One Stroke Script LET" pitchFamily="2" charset="0"/>
                <a:cs typeface="Ali-A-Sharif Bold" pitchFamily="2" charset="-78"/>
              </a:rPr>
              <a:t> </a:t>
            </a:r>
            <a:r>
              <a:rPr lang="it-IT" sz="4800" u="sng" dirty="0">
                <a:solidFill>
                  <a:srgbClr val="FFC000"/>
                </a:solidFill>
                <a:latin typeface="Helvetica" pitchFamily="50" charset="0"/>
              </a:rPr>
              <a:t>P</a:t>
            </a:r>
            <a:r>
              <a:rPr lang="it-IT" sz="3200" u="sng" dirty="0">
                <a:solidFill>
                  <a:srgbClr val="FFC000"/>
                </a:solidFill>
                <a:latin typeface="Helvetica" pitchFamily="50" charset="0"/>
              </a:rPr>
              <a:t>roject</a:t>
            </a:r>
            <a:br>
              <a:rPr lang="en-US" altLang="en-US" sz="3200" u="sng" dirty="0">
                <a:solidFill>
                  <a:srgbClr val="FFC000"/>
                </a:solidFill>
                <a:latin typeface="Helvetica" pitchFamily="50" charset="0"/>
              </a:rPr>
            </a:br>
            <a:endParaRPr lang="en-US" sz="3200" u="sng" dirty="0">
              <a:solidFill>
                <a:srgbClr val="FFC000"/>
              </a:solidFill>
              <a:latin typeface="Helvetica" pitchFamily="50" charset="0"/>
              <a:ea typeface="+mn-ea"/>
              <a:cs typeface="Arial" panose="020B0604020202020204" pitchFamily="34" charset="0"/>
            </a:endParaRPr>
          </a:p>
        </p:txBody>
      </p:sp>
    </p:spTree>
    <p:extLst>
      <p:ext uri="{BB962C8B-B14F-4D97-AF65-F5344CB8AC3E}">
        <p14:creationId xmlns:p14="http://schemas.microsoft.com/office/powerpoint/2010/main" val="861257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4012" y="2564904"/>
            <a:ext cx="7315200" cy="4215192"/>
          </a:xfrm>
          <a:prstGeom prst="rect">
            <a:avLst/>
          </a:prstGeom>
        </p:spPr>
      </p:pic>
      <p:sp>
        <p:nvSpPr>
          <p:cNvPr id="5" name="Rectangle 4"/>
          <p:cNvSpPr/>
          <p:nvPr/>
        </p:nvSpPr>
        <p:spPr>
          <a:xfrm>
            <a:off x="45740" y="472604"/>
            <a:ext cx="12161440" cy="2062103"/>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One Stroke Script LET" pitchFamily="2" charset="0"/>
                <a:ea typeface="+mj-ea"/>
                <a:cs typeface="Ali-A-Sharif Bold" pitchFamily="2" charset="-78"/>
              </a:rPr>
              <a:t>“In order to preserve and enhance this unique historic town, </a:t>
            </a:r>
          </a:p>
          <a:p>
            <a:pPr algn="ctr"/>
            <a:r>
              <a:rPr lang="en-US" sz="3200" b="1" dirty="0">
                <a:effectLst>
                  <a:outerShdw blurRad="38100" dist="38100" dir="2700000" algn="tl">
                    <a:srgbClr val="000000">
                      <a:alpha val="43137"/>
                    </a:srgbClr>
                  </a:outerShdw>
                </a:effectLst>
                <a:latin typeface="One Stroke Script LET" pitchFamily="2" charset="0"/>
                <a:ea typeface="+mj-ea"/>
                <a:cs typeface="Ali-A-Sharif Bold" pitchFamily="2" charset="-78"/>
              </a:rPr>
              <a:t>a </a:t>
            </a:r>
            <a:r>
              <a:rPr lang="en-US" sz="3200" b="1" dirty="0">
                <a:solidFill>
                  <a:srgbClr val="FFC000"/>
                </a:solidFill>
                <a:effectLst>
                  <a:outerShdw blurRad="38100" dist="38100" dir="2700000" algn="tl">
                    <a:srgbClr val="000000">
                      <a:alpha val="43137"/>
                    </a:srgbClr>
                  </a:outerShdw>
                </a:effectLst>
                <a:latin typeface="One Stroke Script LET" pitchFamily="2" charset="0"/>
                <a:ea typeface="+mj-ea"/>
                <a:cs typeface="Ali-A-Sharif Bold" pitchFamily="2" charset="-78"/>
              </a:rPr>
              <a:t>‘Conservation and Rehabilitation Master Plan</a:t>
            </a:r>
            <a:r>
              <a:rPr lang="en-US" sz="3200" b="1" dirty="0">
                <a:effectLst>
                  <a:outerShdw blurRad="38100" dist="38100" dir="2700000" algn="tl">
                    <a:srgbClr val="000000">
                      <a:alpha val="43137"/>
                    </a:srgbClr>
                  </a:outerShdw>
                </a:effectLst>
                <a:latin typeface="One Stroke Script LET" pitchFamily="2" charset="0"/>
                <a:ea typeface="+mj-ea"/>
                <a:cs typeface="Ali-A-Sharif Bold" pitchFamily="2" charset="-78"/>
              </a:rPr>
              <a:t>’ has been proposed to serve as a major decision making tool for </a:t>
            </a:r>
          </a:p>
          <a:p>
            <a:pPr algn="ctr"/>
            <a:r>
              <a:rPr lang="en-US" sz="3200" b="1" dirty="0">
                <a:effectLst>
                  <a:outerShdw blurRad="38100" dist="38100" dir="2700000" algn="tl">
                    <a:srgbClr val="000000">
                      <a:alpha val="43137"/>
                    </a:srgbClr>
                  </a:outerShdw>
                </a:effectLst>
                <a:latin typeface="One Stroke Script LET" pitchFamily="2" charset="0"/>
                <a:ea typeface="+mj-ea"/>
                <a:cs typeface="Ali-A-Sharif Bold" pitchFamily="2" charset="-78"/>
              </a:rPr>
              <a:t>the High Commission for Erbil Citadel Revitalization” (HCECR).</a:t>
            </a:r>
          </a:p>
        </p:txBody>
      </p:sp>
    </p:spTree>
    <p:extLst>
      <p:ext uri="{BB962C8B-B14F-4D97-AF65-F5344CB8AC3E}">
        <p14:creationId xmlns:p14="http://schemas.microsoft.com/office/powerpoint/2010/main" val="2003365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22212" y="980728"/>
            <a:ext cx="10972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eaLnBrk="1" hangingPunct="1"/>
            <a:r>
              <a:rPr lang="en-AU" altLang="en-US" sz="2400" b="1" dirty="0">
                <a:latin typeface="Helvetica Condensed Light" pitchFamily="50" charset="0"/>
              </a:rPr>
              <a:t>Within the  whole process of revitalization Erbil Citadel has witnessed different works and procedures. Those procedures can be classified into two main groups; physical preservation procedures and adaptive re-use procedures.</a:t>
            </a:r>
          </a:p>
          <a:p>
            <a:pPr algn="just" eaLnBrk="1" hangingPunct="1"/>
            <a:endParaRPr lang="en-AU" altLang="en-US" sz="2800" b="1" dirty="0">
              <a:latin typeface="Helvetica Condensed Light" pitchFamily="50" charset="0"/>
            </a:endParaRPr>
          </a:p>
          <a:p>
            <a:pPr algn="just" eaLnBrk="1" hangingPunct="1"/>
            <a:r>
              <a:rPr lang="en-AU" altLang="en-US" sz="2800" b="1" dirty="0">
                <a:solidFill>
                  <a:srgbClr val="FFC000"/>
                </a:solidFill>
                <a:latin typeface="Helvetica Condensed Light" pitchFamily="50" charset="0"/>
              </a:rPr>
              <a:t>Physical Preservation Procedures:</a:t>
            </a:r>
            <a:endParaRPr lang="en-US" altLang="en-US" sz="2800" b="1" dirty="0">
              <a:solidFill>
                <a:srgbClr val="FFC000"/>
              </a:solidFill>
              <a:latin typeface="Helvetica Condensed Light" pitchFamily="50" charset="0"/>
            </a:endParaRPr>
          </a:p>
          <a:p>
            <a:pPr algn="just"/>
            <a:r>
              <a:rPr lang="en-AU" altLang="en-US" sz="2400" b="1" dirty="0">
                <a:latin typeface="Helvetica Condensed Light" pitchFamily="50" charset="0"/>
              </a:rPr>
              <a:t>These procedures are related with the goal of preserving, improving and promoting the architectural,  physical and structural quality of the Citadel buildings and structures along with promoting environmental and hygienic conditions.</a:t>
            </a:r>
            <a:endParaRPr lang="en-US" altLang="en-US" sz="2400" b="1" dirty="0">
              <a:latin typeface="Helvetica Condensed Light" pitchFamily="50" charset="0"/>
            </a:endParaRPr>
          </a:p>
          <a:p>
            <a:pPr algn="just" eaLnBrk="1" hangingPunct="1"/>
            <a:endParaRPr lang="en-AU" altLang="en-US" sz="2400" b="1" dirty="0">
              <a:latin typeface="Helvetica Condensed Light" pitchFamily="50" charset="0"/>
            </a:endParaRPr>
          </a:p>
          <a:p>
            <a:pPr algn="just"/>
            <a:r>
              <a:rPr lang="en-US" sz="2800" b="1" dirty="0">
                <a:solidFill>
                  <a:srgbClr val="FFC000"/>
                </a:solidFill>
                <a:latin typeface="Helvetica Condensed Light" pitchFamily="50" charset="0"/>
              </a:rPr>
              <a:t>Adaptive Re-Use Procedures: </a:t>
            </a:r>
          </a:p>
          <a:p>
            <a:pPr algn="just"/>
            <a:r>
              <a:rPr lang="en-US" sz="2400" b="1" dirty="0">
                <a:latin typeface="Helvetica Condensed Light" pitchFamily="50" charset="0"/>
              </a:rPr>
              <a:t>The second includes the procedures that are related to the concept of adaptive reuse as the adopted strategy for dealing with the preserved buildings </a:t>
            </a:r>
            <a:endParaRPr lang="en-AU" altLang="en-US" sz="2400" b="1" dirty="0">
              <a:latin typeface="Helvetica Condensed Light" pitchFamily="50" charset="0"/>
            </a:endParaRPr>
          </a:p>
          <a:p>
            <a:pPr algn="just" eaLnBrk="1" hangingPunct="1"/>
            <a:endParaRPr lang="en-US" altLang="en-US" sz="2400" b="1" dirty="0">
              <a:latin typeface="Helvetica Condensed Light" pitchFamily="50" charset="0"/>
            </a:endParaRPr>
          </a:p>
          <a:p>
            <a:pPr algn="just" eaLnBrk="1" hangingPunct="1"/>
            <a:endParaRPr lang="en-US" altLang="en-US" sz="2400" b="1" dirty="0">
              <a:latin typeface="Helvetica Condensed Light" pitchFamily="50" charset="0"/>
            </a:endParaRPr>
          </a:p>
        </p:txBody>
      </p:sp>
      <p:sp>
        <p:nvSpPr>
          <p:cNvPr id="4" name="Title 1"/>
          <p:cNvSpPr>
            <a:spLocks noGrp="1"/>
          </p:cNvSpPr>
          <p:nvPr>
            <p:ph type="title"/>
          </p:nvPr>
        </p:nvSpPr>
        <p:spPr>
          <a:xfrm>
            <a:off x="2232247" y="476672"/>
            <a:ext cx="11999069" cy="1020762"/>
          </a:xfrm>
        </p:spPr>
        <p:txBody>
          <a:bodyPr>
            <a:noAutofit/>
          </a:bodyPr>
          <a:lstStyle/>
          <a:p>
            <a:r>
              <a:rPr lang="en-AU" altLang="en-US" sz="4800" dirty="0">
                <a:solidFill>
                  <a:srgbClr val="FFC000"/>
                </a:solidFill>
                <a:latin typeface="Helvetica" pitchFamily="50" charset="0"/>
              </a:rPr>
              <a:t>E</a:t>
            </a:r>
            <a:r>
              <a:rPr lang="en-AU" altLang="en-US" sz="3200" dirty="0">
                <a:solidFill>
                  <a:srgbClr val="FFC000"/>
                </a:solidFill>
                <a:latin typeface="Helvetica" pitchFamily="50" charset="0"/>
              </a:rPr>
              <a:t>rbil </a:t>
            </a:r>
            <a:r>
              <a:rPr lang="en-AU" altLang="en-US" sz="4800" dirty="0">
                <a:solidFill>
                  <a:srgbClr val="FFC000"/>
                </a:solidFill>
                <a:latin typeface="Helvetica" pitchFamily="50" charset="0"/>
              </a:rPr>
              <a:t>C</a:t>
            </a:r>
            <a:r>
              <a:rPr lang="en-AU" altLang="en-US" sz="3200" dirty="0">
                <a:solidFill>
                  <a:srgbClr val="FFC000"/>
                </a:solidFill>
                <a:latin typeface="Helvetica" pitchFamily="50" charset="0"/>
              </a:rPr>
              <a:t>itadel </a:t>
            </a:r>
            <a:r>
              <a:rPr lang="en-AU" altLang="en-US" sz="4800" dirty="0">
                <a:solidFill>
                  <a:srgbClr val="FFC000"/>
                </a:solidFill>
                <a:latin typeface="Helvetica" pitchFamily="50" charset="0"/>
              </a:rPr>
              <a:t>R</a:t>
            </a:r>
            <a:r>
              <a:rPr lang="en-AU" altLang="en-US" sz="3200" dirty="0">
                <a:solidFill>
                  <a:srgbClr val="FFC000"/>
                </a:solidFill>
                <a:latin typeface="Helvetica" pitchFamily="50" charset="0"/>
              </a:rPr>
              <a:t>evitalization</a:t>
            </a:r>
            <a:r>
              <a:rPr lang="it-IT" sz="3200" b="1" dirty="0">
                <a:effectLst>
                  <a:outerShdw blurRad="38100" dist="38100" dir="2700000" algn="tl">
                    <a:srgbClr val="000000">
                      <a:alpha val="43137"/>
                    </a:srgbClr>
                  </a:outerShdw>
                </a:effectLst>
                <a:latin typeface="One Stroke Script LET" pitchFamily="2" charset="0"/>
                <a:cs typeface="Ali-A-Sharif Bold" pitchFamily="2" charset="-78"/>
              </a:rPr>
              <a:t> </a:t>
            </a:r>
            <a:r>
              <a:rPr lang="it-IT" sz="4800" dirty="0">
                <a:solidFill>
                  <a:srgbClr val="FFC000"/>
                </a:solidFill>
                <a:latin typeface="Helvetica" pitchFamily="50" charset="0"/>
              </a:rPr>
              <a:t>P</a:t>
            </a:r>
            <a:r>
              <a:rPr lang="it-IT" sz="3200" dirty="0">
                <a:solidFill>
                  <a:srgbClr val="FFC000"/>
                </a:solidFill>
                <a:latin typeface="Helvetica" pitchFamily="50" charset="0"/>
              </a:rPr>
              <a:t>roject</a:t>
            </a:r>
            <a:br>
              <a:rPr lang="en-US" altLang="en-US" sz="3200" u="sng" dirty="0">
                <a:solidFill>
                  <a:srgbClr val="FFC000"/>
                </a:solidFill>
                <a:latin typeface="Helvetica" pitchFamily="50" charset="0"/>
              </a:rPr>
            </a:br>
            <a:endParaRPr lang="en-US" sz="3200" u="sng" dirty="0">
              <a:solidFill>
                <a:srgbClr val="FFC000"/>
              </a:solidFill>
              <a:latin typeface="Helvetica" pitchFamily="50" charset="0"/>
              <a:ea typeface="+mn-ea"/>
              <a:cs typeface="Arial" panose="020B0604020202020204" pitchFamily="34" charset="0"/>
            </a:endParaRPr>
          </a:p>
        </p:txBody>
      </p:sp>
    </p:spTree>
    <p:extLst>
      <p:ext uri="{BB962C8B-B14F-4D97-AF65-F5344CB8AC3E}">
        <p14:creationId xmlns:p14="http://schemas.microsoft.com/office/powerpoint/2010/main" val="21683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6228" y="1712997"/>
            <a:ext cx="10972800" cy="4524315"/>
          </a:xfrm>
          <a:prstGeom prst="rect">
            <a:avLst/>
          </a:prstGeom>
        </p:spPr>
        <p:txBody>
          <a:bodyPr>
            <a:spAutoFit/>
          </a:bodyPr>
          <a:lstStyle/>
          <a:p>
            <a:pPr algn="ctr"/>
            <a:r>
              <a:rPr lang="en-US" sz="2400" b="1" dirty="0">
                <a:latin typeface="Helvetica Condensed Light" pitchFamily="50" charset="0"/>
              </a:rPr>
              <a:t>As Erbil Citadel has an outstanding heritage value, </a:t>
            </a:r>
          </a:p>
          <a:p>
            <a:pPr algn="ctr"/>
            <a:r>
              <a:rPr lang="en-US" sz="2400" b="1" dirty="0">
                <a:solidFill>
                  <a:srgbClr val="FFC000"/>
                </a:solidFill>
                <a:latin typeface="Helvetica Condensed Light" pitchFamily="50" charset="0"/>
              </a:rPr>
              <a:t>Adaptive Reuse </a:t>
            </a:r>
            <a:r>
              <a:rPr lang="en-US" sz="2400" b="1" dirty="0">
                <a:latin typeface="Helvetica Condensed Light" pitchFamily="50" charset="0"/>
              </a:rPr>
              <a:t>is the tool to support the understanding of that heritage while accommodating new functions. </a:t>
            </a:r>
          </a:p>
          <a:p>
            <a:pPr algn="ctr"/>
            <a:endParaRPr lang="en-US" sz="2400" b="1" dirty="0">
              <a:latin typeface="Helvetica Condensed Light" pitchFamily="50" charset="0"/>
            </a:endParaRPr>
          </a:p>
          <a:p>
            <a:pPr algn="ctr"/>
            <a:r>
              <a:rPr lang="en-US" sz="2400" b="1" dirty="0">
                <a:solidFill>
                  <a:srgbClr val="FFC000"/>
                </a:solidFill>
                <a:latin typeface="Helvetica Condensed Light" pitchFamily="50" charset="0"/>
              </a:rPr>
              <a:t>Adaptive Reuse </a:t>
            </a:r>
            <a:r>
              <a:rPr lang="en-US" sz="2400" b="1" dirty="0">
                <a:latin typeface="Helvetica Condensed Light" pitchFamily="50" charset="0"/>
              </a:rPr>
              <a:t>gives new life to the Citadel, rather than freezing it at a particular moment in time as it explores the options between the extremes of demolition or turning the Citadel into a museum</a:t>
            </a:r>
            <a:br>
              <a:rPr lang="en-US" sz="2400" b="1" dirty="0">
                <a:latin typeface="Helvetica Condensed Light" pitchFamily="50" charset="0"/>
              </a:rPr>
            </a:br>
            <a:br>
              <a:rPr lang="en-US" sz="2400" b="1" dirty="0">
                <a:latin typeface="Helvetica Condensed Light" pitchFamily="50" charset="0"/>
              </a:rPr>
            </a:br>
            <a:r>
              <a:rPr lang="en-US" altLang="en-US" sz="2400" b="1" dirty="0">
                <a:latin typeface="Helvetica Condensed Light" pitchFamily="50" charset="0"/>
              </a:rPr>
              <a:t>Accordingly, a range of viable functions have been proposed mixing four main use categories for the three Citadel historical districts of the; </a:t>
            </a:r>
            <a:r>
              <a:rPr lang="en-US" altLang="en-US" sz="2400" b="1" dirty="0" err="1">
                <a:latin typeface="Helvetica Condensed Light" pitchFamily="50" charset="0"/>
              </a:rPr>
              <a:t>Saray</a:t>
            </a:r>
            <a:r>
              <a:rPr lang="en-US" altLang="en-US" sz="2400" b="1" dirty="0">
                <a:latin typeface="Helvetica Condensed Light" pitchFamily="50" charset="0"/>
              </a:rPr>
              <a:t>, Takaya and </a:t>
            </a:r>
            <a:r>
              <a:rPr lang="en-US" altLang="en-US" sz="2400" b="1" dirty="0" err="1">
                <a:latin typeface="Helvetica Condensed Light" pitchFamily="50" charset="0"/>
              </a:rPr>
              <a:t>Topkhana</a:t>
            </a:r>
            <a:r>
              <a:rPr lang="en-US" altLang="en-US" sz="2400" b="1" dirty="0">
                <a:latin typeface="Helvetica Condensed Light" pitchFamily="50" charset="0"/>
              </a:rPr>
              <a:t>. These categories are: </a:t>
            </a:r>
            <a:r>
              <a:rPr lang="en-US" altLang="en-US" sz="2400" b="1" dirty="0">
                <a:solidFill>
                  <a:srgbClr val="FFC000"/>
                </a:solidFill>
                <a:latin typeface="Helvetica Condensed Light" pitchFamily="50" charset="0"/>
              </a:rPr>
              <a:t>cultural-related uses, touristic-related uses, residential-related uses </a:t>
            </a:r>
            <a:r>
              <a:rPr lang="en-US" altLang="en-US" sz="2400" b="1" dirty="0">
                <a:latin typeface="Helvetica Condensed Light" pitchFamily="50" charset="0"/>
              </a:rPr>
              <a:t>in addition to  areas for archeological excavation</a:t>
            </a:r>
            <a:endParaRPr lang="en-US" sz="2400" b="1" dirty="0">
              <a:latin typeface="Helvetica Condensed Light" pitchFamily="50" charset="0"/>
            </a:endParaRPr>
          </a:p>
        </p:txBody>
      </p:sp>
      <p:sp>
        <p:nvSpPr>
          <p:cNvPr id="6" name="Rectangle 5"/>
          <p:cNvSpPr/>
          <p:nvPr/>
        </p:nvSpPr>
        <p:spPr>
          <a:xfrm>
            <a:off x="2205980" y="548680"/>
            <a:ext cx="8503920" cy="822960"/>
          </a:xfrm>
          <a:prstGeom prst="rect">
            <a:avLst/>
          </a:prstGeom>
        </p:spPr>
        <p:txBody>
          <a:bodyPr>
            <a:spAutoFit/>
          </a:bodyPr>
          <a:lstStyle/>
          <a:p>
            <a:r>
              <a:rPr lang="en-AU" altLang="en-US" sz="4800" b="1" dirty="0">
                <a:solidFill>
                  <a:srgbClr val="FFC000"/>
                </a:solidFill>
                <a:latin typeface="Helvetica Condensed Light" pitchFamily="50" charset="0"/>
              </a:rPr>
              <a:t>A</a:t>
            </a:r>
            <a:r>
              <a:rPr lang="en-AU" altLang="en-US" sz="3200" b="1" dirty="0">
                <a:solidFill>
                  <a:srgbClr val="FFC000"/>
                </a:solidFill>
                <a:latin typeface="Helvetica Condensed Light" pitchFamily="50" charset="0"/>
              </a:rPr>
              <a:t>daptive </a:t>
            </a:r>
            <a:r>
              <a:rPr lang="en-AU" altLang="en-US" sz="4800" b="1" dirty="0">
                <a:solidFill>
                  <a:srgbClr val="FFC000"/>
                </a:solidFill>
                <a:latin typeface="Helvetica Condensed Light" pitchFamily="50" charset="0"/>
              </a:rPr>
              <a:t>R</a:t>
            </a:r>
            <a:r>
              <a:rPr lang="en-AU" altLang="en-US" sz="3200" b="1" dirty="0">
                <a:solidFill>
                  <a:srgbClr val="FFC000"/>
                </a:solidFill>
                <a:latin typeface="Helvetica Condensed Light" pitchFamily="50" charset="0"/>
              </a:rPr>
              <a:t>euse </a:t>
            </a:r>
            <a:r>
              <a:rPr lang="en-AU" altLang="en-US" sz="4800" b="1" dirty="0">
                <a:solidFill>
                  <a:srgbClr val="FFC000"/>
                </a:solidFill>
                <a:latin typeface="Helvetica Condensed Light" pitchFamily="50" charset="0"/>
              </a:rPr>
              <a:t>o</a:t>
            </a:r>
            <a:r>
              <a:rPr lang="en-AU" altLang="en-US" sz="3200" b="1" dirty="0">
                <a:solidFill>
                  <a:srgbClr val="FFC000"/>
                </a:solidFill>
                <a:latin typeface="Helvetica Condensed Light" pitchFamily="50" charset="0"/>
              </a:rPr>
              <a:t>f </a:t>
            </a:r>
            <a:r>
              <a:rPr lang="en-AU" altLang="en-US" sz="4800" b="1" dirty="0">
                <a:solidFill>
                  <a:srgbClr val="FFC000"/>
                </a:solidFill>
                <a:latin typeface="Helvetica Condensed Light" pitchFamily="50" charset="0"/>
              </a:rPr>
              <a:t>E</a:t>
            </a:r>
            <a:r>
              <a:rPr lang="en-AU" altLang="en-US" sz="3200" b="1" dirty="0">
                <a:solidFill>
                  <a:srgbClr val="FFC000"/>
                </a:solidFill>
                <a:latin typeface="Helvetica Condensed Light" pitchFamily="50" charset="0"/>
              </a:rPr>
              <a:t>rbil </a:t>
            </a:r>
            <a:r>
              <a:rPr lang="en-AU" altLang="en-US" sz="4800" b="1" dirty="0">
                <a:solidFill>
                  <a:srgbClr val="FFC000"/>
                </a:solidFill>
                <a:latin typeface="Helvetica Condensed Light" pitchFamily="50" charset="0"/>
              </a:rPr>
              <a:t>C</a:t>
            </a:r>
            <a:r>
              <a:rPr lang="en-AU" altLang="en-US" sz="3200" b="1" dirty="0">
                <a:solidFill>
                  <a:srgbClr val="FFC000"/>
                </a:solidFill>
                <a:latin typeface="Helvetica Condensed Light" pitchFamily="50" charset="0"/>
              </a:rPr>
              <a:t>itadel: </a:t>
            </a:r>
            <a:r>
              <a:rPr lang="en-AU" altLang="en-US" sz="4800" b="1" dirty="0">
                <a:solidFill>
                  <a:srgbClr val="FFC000"/>
                </a:solidFill>
                <a:latin typeface="Helvetica Condensed Light" pitchFamily="50" charset="0"/>
              </a:rPr>
              <a:t>w</a:t>
            </a:r>
            <a:r>
              <a:rPr lang="en-AU" altLang="en-US" sz="3200" b="1" dirty="0">
                <a:solidFill>
                  <a:srgbClr val="FFC000"/>
                </a:solidFill>
                <a:latin typeface="Helvetica Condensed Light" pitchFamily="50" charset="0"/>
              </a:rPr>
              <a:t>hy ?</a:t>
            </a:r>
            <a:br>
              <a:rPr lang="en-US" altLang="en-US" u="sng" dirty="0">
                <a:solidFill>
                  <a:srgbClr val="FFC000"/>
                </a:solidFill>
                <a:latin typeface="Helvetica" pitchFamily="50" charset="0"/>
              </a:rPr>
            </a:br>
            <a:endParaRPr lang="en-US" dirty="0"/>
          </a:p>
        </p:txBody>
      </p:sp>
    </p:spTree>
    <p:extLst>
      <p:ext uri="{BB962C8B-B14F-4D97-AF65-F5344CB8AC3E}">
        <p14:creationId xmlns:p14="http://schemas.microsoft.com/office/powerpoint/2010/main" val="36932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756" y="116632"/>
            <a:ext cx="11665296" cy="6555851"/>
          </a:xfrm>
          <a:prstGeom prst="rect">
            <a:avLst/>
          </a:prstGeom>
        </p:spPr>
      </p:pic>
    </p:spTree>
    <p:extLst>
      <p:ext uri="{BB962C8B-B14F-4D97-AF65-F5344CB8AC3E}">
        <p14:creationId xmlns:p14="http://schemas.microsoft.com/office/powerpoint/2010/main" val="713595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5" id="{1427776B-6BBE-42C1-9247-37B580D17859}" vid="{1F00B6C6-DFD0-4FC4-B039-881C9843451B}"/>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Theme5</Template>
  <TotalTime>0</TotalTime>
  <Words>1725</Words>
  <Application>Microsoft Office PowerPoint</Application>
  <PresentationFormat>Custom</PresentationFormat>
  <Paragraphs>135</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Ali-A-Sharif Bold</vt:lpstr>
      <vt:lpstr>Arial</vt:lpstr>
      <vt:lpstr>Consolas</vt:lpstr>
      <vt:lpstr>Corbel</vt:lpstr>
      <vt:lpstr>Helvetica</vt:lpstr>
      <vt:lpstr>Helvetica Condensed Light</vt:lpstr>
      <vt:lpstr>One Stroke Script LET</vt:lpstr>
      <vt:lpstr>Papyrus</vt:lpstr>
      <vt:lpstr>Tekton Pro Ext</vt:lpstr>
      <vt:lpstr>Wingdings</vt:lpstr>
      <vt:lpstr>Theme5</vt:lpstr>
      <vt:lpstr>PowerPoint Presentation</vt:lpstr>
      <vt:lpstr>PowerPoint Presentation</vt:lpstr>
      <vt:lpstr>PowerPoint Presentation</vt:lpstr>
      <vt:lpstr>PowerPoint Presentation</vt:lpstr>
      <vt:lpstr>Erbil Citadel Revitalization Project </vt:lpstr>
      <vt:lpstr>PowerPoint Presentation</vt:lpstr>
      <vt:lpstr>Erbil Citadel Revitalization Project </vt:lpstr>
      <vt:lpstr>PowerPoint Presentation</vt:lpstr>
      <vt:lpstr>PowerPoint Presentation</vt:lpstr>
      <vt:lpstr>PowerPoint Presentation</vt:lpstr>
      <vt:lpstr>Circuit Route As Part Of The Revitalization Project</vt:lpstr>
      <vt:lpstr>PowerPoint Presentation</vt:lpstr>
      <vt:lpstr>Circuit Route As Part Of The Revitalization Project</vt:lpstr>
      <vt:lpstr>Circuit Route As Part Of The Revitalization Project</vt:lpstr>
      <vt:lpstr>PowerPoint Presentation</vt:lpstr>
      <vt:lpstr>PowerPoint Presentation</vt:lpstr>
      <vt:lpstr>Breakthrough  Street  As Inserted In Erbil Citadel</vt:lpstr>
      <vt:lpstr>Breakthrough  Street  As Inserted In Erbil Citadel</vt:lpstr>
      <vt:lpstr>PowerPoint Presentation</vt:lpstr>
      <vt:lpstr>PowerPoint Presentation</vt:lpstr>
      <vt:lpstr>PowerPoint Presentation</vt:lpstr>
      <vt:lpstr>Analysis Results &amp; Conclusions</vt:lpstr>
      <vt:lpstr>Analysis Results &amp; Conclusions</vt:lpstr>
      <vt:lpstr>Analysis Results &amp; Conclusions</vt:lpstr>
      <vt:lpstr>Analysis Results &amp; Conclusions</vt:lpstr>
      <vt:lpstr>Analysis Results &amp; Conclusions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2014-12-09T17:05:00Z</dcterms:created>
  <dcterms:modified xsi:type="dcterms:W3CDTF">2017-04-15T10:24:57Z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