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66" r:id="rId4"/>
    <p:sldId id="267" r:id="rId5"/>
    <p:sldId id="271" r:id="rId6"/>
    <p:sldId id="283" r:id="rId7"/>
    <p:sldId id="276" r:id="rId8"/>
    <p:sldId id="272" r:id="rId9"/>
    <p:sldId id="260" r:id="rId10"/>
    <p:sldId id="288" r:id="rId11"/>
    <p:sldId id="279" r:id="rId12"/>
    <p:sldId id="280" r:id="rId13"/>
    <p:sldId id="274" r:id="rId14"/>
    <p:sldId id="275" r:id="rId15"/>
    <p:sldId id="282" r:id="rId16"/>
    <p:sldId id="281" r:id="rId17"/>
    <p:sldId id="290" r:id="rId18"/>
    <p:sldId id="289" r:id="rId19"/>
    <p:sldId id="287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78462" autoAdjust="0"/>
  </p:normalViewPr>
  <p:slideViewPr>
    <p:cSldViewPr>
      <p:cViewPr varScale="1">
        <p:scale>
          <a:sx n="44" d="100"/>
          <a:sy n="44" d="100"/>
        </p:scale>
        <p:origin x="12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8C089-6C17-4965-AF86-DDC37F088574}" type="datetimeFigureOut">
              <a:rPr lang="de-DE" smtClean="0"/>
              <a:pPr/>
              <a:t>15.04.2017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D7232-3120-4F05-B9E8-134025FA56DC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D7232-3120-4F05-B9E8-134025FA56DC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D7232-3120-4F05-B9E8-134025FA56DC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D7232-3120-4F05-B9E8-134025FA56DC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6844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9FDDF-9D37-4E2C-9CAD-5D0A3F7FE452}" type="datetimeFigureOut">
              <a:rPr lang="de-DE" smtClean="0"/>
              <a:pPr/>
              <a:t>15.04.2017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FFB8A-45F4-41BC-B1FC-C84CA2F0204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9FDDF-9D37-4E2C-9CAD-5D0A3F7FE452}" type="datetimeFigureOut">
              <a:rPr lang="de-DE" smtClean="0"/>
              <a:pPr/>
              <a:t>15.04.2017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FFB8A-45F4-41BC-B1FC-C84CA2F0204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9FDDF-9D37-4E2C-9CAD-5D0A3F7FE452}" type="datetimeFigureOut">
              <a:rPr lang="de-DE" smtClean="0"/>
              <a:pPr/>
              <a:t>15.04.2017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FFB8A-45F4-41BC-B1FC-C84CA2F0204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9FDDF-9D37-4E2C-9CAD-5D0A3F7FE452}" type="datetimeFigureOut">
              <a:rPr lang="de-DE" smtClean="0"/>
              <a:pPr/>
              <a:t>15.04.2017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FFB8A-45F4-41BC-B1FC-C84CA2F0204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9FDDF-9D37-4E2C-9CAD-5D0A3F7FE452}" type="datetimeFigureOut">
              <a:rPr lang="de-DE" smtClean="0"/>
              <a:pPr/>
              <a:t>15.04.2017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FFB8A-45F4-41BC-B1FC-C84CA2F0204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9FDDF-9D37-4E2C-9CAD-5D0A3F7FE452}" type="datetimeFigureOut">
              <a:rPr lang="de-DE" smtClean="0"/>
              <a:pPr/>
              <a:t>15.04.2017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FFB8A-45F4-41BC-B1FC-C84CA2F0204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9FDDF-9D37-4E2C-9CAD-5D0A3F7FE452}" type="datetimeFigureOut">
              <a:rPr lang="de-DE" smtClean="0"/>
              <a:pPr/>
              <a:t>15.04.2017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FFB8A-45F4-41BC-B1FC-C84CA2F0204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9FDDF-9D37-4E2C-9CAD-5D0A3F7FE452}" type="datetimeFigureOut">
              <a:rPr lang="de-DE" smtClean="0"/>
              <a:pPr/>
              <a:t>15.04.2017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FFB8A-45F4-41BC-B1FC-C84CA2F0204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9FDDF-9D37-4E2C-9CAD-5D0A3F7FE452}" type="datetimeFigureOut">
              <a:rPr lang="de-DE" smtClean="0"/>
              <a:pPr/>
              <a:t>15.04.2017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FFB8A-45F4-41BC-B1FC-C84CA2F0204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9FDDF-9D37-4E2C-9CAD-5D0A3F7FE452}" type="datetimeFigureOut">
              <a:rPr lang="de-DE" smtClean="0"/>
              <a:pPr/>
              <a:t>15.04.2017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FFB8A-45F4-41BC-B1FC-C84CA2F0204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9FDDF-9D37-4E2C-9CAD-5D0A3F7FE452}" type="datetimeFigureOut">
              <a:rPr lang="de-DE" smtClean="0"/>
              <a:pPr/>
              <a:t>15.04.2017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FFB8A-45F4-41BC-B1FC-C84CA2F0204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9FDDF-9D37-4E2C-9CAD-5D0A3F7FE452}" type="datetimeFigureOut">
              <a:rPr lang="de-DE" smtClean="0"/>
              <a:pPr/>
              <a:t>15.04.2017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FFB8A-45F4-41BC-B1FC-C84CA2F02047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1988840"/>
            <a:ext cx="9144000" cy="17381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417" tIns="45708" rIns="91417" bIns="45708" anchor="ctr"/>
          <a:lstStyle/>
          <a:p>
            <a:pPr algn="ctr"/>
            <a:r>
              <a:rPr lang="en-US" sz="3200" b="1" dirty="0"/>
              <a:t>Urban Form &amp; Structure of Residential Area in </a:t>
            </a:r>
            <a:r>
              <a:rPr lang="en-US" sz="3200" b="1" dirty="0" err="1"/>
              <a:t>Duhok</a:t>
            </a:r>
            <a:r>
              <a:rPr lang="en-US" sz="3200" b="1" dirty="0"/>
              <a:t> </a:t>
            </a:r>
            <a:r>
              <a:rPr lang="de-DE" sz="3200" dirty="0"/>
              <a:t> </a:t>
            </a:r>
          </a:p>
          <a:p>
            <a:pPr algn="ctr"/>
            <a:r>
              <a:rPr lang="en-US" sz="2800" b="1" dirty="0"/>
              <a:t>Characteristics and Typologies</a:t>
            </a:r>
            <a:endParaRPr lang="de-DE" sz="2800" dirty="0"/>
          </a:p>
          <a:p>
            <a:pPr algn="ctr"/>
            <a:endParaRPr lang="en-GB" sz="3600" dirty="0">
              <a:cs typeface="MS PGothic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979712" y="4293096"/>
            <a:ext cx="7164288" cy="259350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 lIns="130022" tIns="65012" rIns="130022" bIns="65012">
            <a:spAutoFit/>
          </a:bodyPr>
          <a:lstStyle/>
          <a:p>
            <a:pPr defTabSz="1299844">
              <a:defRPr/>
            </a:pPr>
            <a:r>
              <a:rPr lang="en-GB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                          Dr. </a:t>
            </a:r>
            <a:r>
              <a:rPr lang="en-GB" sz="3200" b="1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Layla</a:t>
            </a:r>
            <a:r>
              <a:rPr lang="en-GB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M. </a:t>
            </a:r>
            <a:r>
              <a:rPr lang="en-GB" sz="3200" b="1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Raswol</a:t>
            </a:r>
            <a:r>
              <a:rPr lang="en-GB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</a:t>
            </a:r>
          </a:p>
          <a:p>
            <a:pPr algn="r" defTabSz="1299844">
              <a:defRPr/>
            </a:pPr>
            <a:r>
              <a:rPr lang="en-GB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College of Engineering</a:t>
            </a:r>
          </a:p>
          <a:p>
            <a:pPr defTabSz="1299844">
              <a:defRPr/>
            </a:pPr>
            <a:r>
              <a:rPr lang="en-GB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                          </a:t>
            </a:r>
          </a:p>
          <a:p>
            <a:pPr defTabSz="1299844">
              <a:defRPr/>
            </a:pPr>
            <a:r>
              <a:rPr lang="en-GB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                          April 16 2017   </a:t>
            </a:r>
          </a:p>
          <a:p>
            <a:pPr algn="r" defTabSz="1299844">
              <a:defRPr/>
            </a:pPr>
            <a:r>
              <a:rPr lang="en-GB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9218" name="Picture 2" descr="C:\Users\Layla\Desktop\CONFERENCE-DUHOK\logo_nawro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208" y="332656"/>
            <a:ext cx="5429792" cy="1080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1844824"/>
            <a:ext cx="9144000" cy="23042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417" tIns="45708" rIns="91417" bIns="45708" anchor="ctr"/>
          <a:lstStyle/>
          <a:p>
            <a:pPr algn="ctr"/>
            <a:r>
              <a:rPr lang="en-US" sz="4000" b="1" dirty="0"/>
              <a:t>Results</a:t>
            </a:r>
            <a:r>
              <a:rPr lang="en-US" sz="3600" b="1" dirty="0"/>
              <a:t>  </a:t>
            </a:r>
            <a:endParaRPr lang="en-GB" sz="3600" b="1" dirty="0">
              <a:cs typeface="MS P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fficeArt object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" y="4509120"/>
            <a:ext cx="4283968" cy="266429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5" name="officeArt object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3779912" cy="457145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6" name="officeArt object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083152" y="0"/>
            <a:ext cx="3060848" cy="419370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7" name="Picture 6" descr="C:\Users\Layla\Desktop\Housing-Strucure\housing-Structure\housing-duhok\ronahi-Tax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1710712" y="2977920"/>
            <a:ext cx="6631296" cy="2204864"/>
          </a:xfrm>
          <a:prstGeom prst="rect">
            <a:avLst/>
          </a:prstGeom>
          <a:noFill/>
        </p:spPr>
      </p:pic>
      <p:pic>
        <p:nvPicPr>
          <p:cNvPr id="9" name="officeArt object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6012160" y="4293096"/>
            <a:ext cx="3131840" cy="256490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144000" cy="12438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417" tIns="45708" rIns="91417" bIns="45708" anchor="ctr"/>
          <a:lstStyle/>
          <a:p>
            <a:pPr algn="ctr"/>
            <a:r>
              <a:rPr lang="de-DE" sz="3600" b="1" i="1" dirty="0"/>
              <a:t>Characteristics of Neighbourhoods</a:t>
            </a:r>
          </a:p>
          <a:p>
            <a:pPr algn="ctr"/>
            <a:r>
              <a:rPr lang="de-DE" sz="3600" dirty="0"/>
              <a:t>Intensity </a:t>
            </a:r>
            <a:endParaRPr lang="en-GB" sz="3600" dirty="0">
              <a:cs typeface="MS P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fficeArt object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0" y="1124744"/>
            <a:ext cx="4139952" cy="288032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0222" y="96880"/>
            <a:ext cx="9113778" cy="8838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417" tIns="45708" rIns="91417" bIns="45708" anchor="ctr"/>
          <a:lstStyle/>
          <a:p>
            <a:pPr algn="ctr"/>
            <a:r>
              <a:rPr lang="de-DE" sz="3600" b="1" i="1" dirty="0"/>
              <a:t>Characteristics of Neighbourhoods</a:t>
            </a:r>
          </a:p>
          <a:p>
            <a:pPr algn="ctr"/>
            <a:r>
              <a:rPr lang="en-US" sz="3600" b="1" i="1" dirty="0">
                <a:cs typeface="MS PGothic"/>
              </a:rPr>
              <a:t>Land use </a:t>
            </a:r>
            <a:endParaRPr lang="en-GB" sz="3600" dirty="0">
              <a:cs typeface="MS PGothic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068960"/>
            <a:ext cx="4543425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aptu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1052736"/>
            <a:ext cx="5576310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09" name="Picture 1" descr="C:\Users\Layla\Desktop\Housing-Strucure\housing-Structure\housing-duhok\Nezarke 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005064"/>
            <a:ext cx="3672408" cy="4325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289384"/>
            <a:ext cx="4302039" cy="4587888"/>
          </a:xfrm>
        </p:spPr>
      </p:pic>
      <p:pic>
        <p:nvPicPr>
          <p:cNvPr id="10" name="officeArt object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 rot="5400000">
            <a:off x="-893440" y="2127247"/>
            <a:ext cx="5003505" cy="321662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0222" y="96880"/>
            <a:ext cx="9113778" cy="10278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417" tIns="45708" rIns="91417" bIns="45708" anchor="ctr"/>
          <a:lstStyle/>
          <a:p>
            <a:pPr algn="ctr"/>
            <a:r>
              <a:rPr lang="de-DE" sz="3600" b="1" i="1" dirty="0"/>
              <a:t>Characteristics of Neighbourhoods</a:t>
            </a:r>
          </a:p>
          <a:p>
            <a:pPr algn="ctr"/>
            <a:r>
              <a:rPr lang="en-US" sz="3600" b="1" i="1" dirty="0">
                <a:cs typeface="MS PGothic"/>
              </a:rPr>
              <a:t>Street System </a:t>
            </a:r>
            <a:endParaRPr lang="en-GB" sz="3600" dirty="0">
              <a:cs typeface="MS PGothic"/>
            </a:endParaRP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6444208" y="1628800"/>
          <a:ext cx="3578483" cy="3769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Bitmap-Bild" r:id="rId5" imgW="2991268" imgH="3153215" progId="PBrush">
                  <p:embed/>
                </p:oleObj>
              </mc:Choice>
              <mc:Fallback>
                <p:oleObj name="Bitmap-Bild" r:id="rId5" imgW="2991268" imgH="3153215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1628800"/>
                        <a:ext cx="3578483" cy="37697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800" y="1276152"/>
            <a:ext cx="5248200" cy="5581848"/>
          </a:xfrm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0" y="1340768"/>
          <a:ext cx="3960440" cy="4652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Bitmap-Bild" r:id="rId4" imgW="3839111" imgH="4505954" progId="PBrush">
                  <p:embed/>
                </p:oleObj>
              </mc:Choice>
              <mc:Fallback>
                <p:oleObj name="Bitmap-Bild" r:id="rId4" imgW="3839111" imgH="4505954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40768"/>
                        <a:ext cx="3960440" cy="46525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0222" y="-99392"/>
            <a:ext cx="9144000" cy="14599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417" tIns="45708" rIns="91417" bIns="45708" anchor="ctr"/>
          <a:lstStyle/>
          <a:p>
            <a:pPr algn="ctr"/>
            <a:r>
              <a:rPr lang="de-DE" sz="3600" b="1" i="1" dirty="0"/>
              <a:t>Characteristics of Neighbourhoods</a:t>
            </a:r>
          </a:p>
          <a:p>
            <a:pPr algn="ctr"/>
            <a:r>
              <a:rPr lang="de-DE" sz="3600" dirty="0"/>
              <a:t>Block and plot System </a:t>
            </a:r>
            <a:endParaRPr lang="en-GB" sz="3600" dirty="0">
              <a:cs typeface="MS P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772816"/>
            <a:ext cx="24384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772816"/>
            <a:ext cx="23622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467225"/>
            <a:ext cx="24479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467225"/>
            <a:ext cx="23907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4467225"/>
            <a:ext cx="25146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1700808"/>
            <a:ext cx="24193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0222" y="96880"/>
            <a:ext cx="9144000" cy="14599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417" tIns="45708" rIns="91417" bIns="45708" anchor="ctr"/>
          <a:lstStyle/>
          <a:p>
            <a:pPr algn="ctr"/>
            <a:r>
              <a:rPr lang="de-DE" sz="3600" b="1" i="1" dirty="0"/>
              <a:t>Characteristics of Neighbourhoods</a:t>
            </a:r>
          </a:p>
          <a:p>
            <a:pPr algn="ctr"/>
            <a:r>
              <a:rPr lang="de-DE" sz="3600" dirty="0"/>
              <a:t>The Buildings System</a:t>
            </a:r>
            <a:endParaRPr lang="en-GB" sz="3600" dirty="0">
              <a:cs typeface="MS P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980728"/>
            <a:ext cx="9144000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residential areas in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Duhok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city vary in term of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neighborhood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components; Streets. Land use, Building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 following:</a:t>
            </a:r>
            <a:endParaRPr kumimoji="0" lang="de-DE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Street Design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The quarters are surrounded by main street mostly  20 m width, access street 10m width developed according to available finance source. 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The streets are wide to connect different sectors of the city through cars s instead of walking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lack of street hierarchy, safe pedestrian and greenery.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side walks are not well designed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Land use diversity: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existing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 land use activities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depends on the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range of development. More compact in the early developed area.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-Lack of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services and green area in the early developed area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0222" y="96880"/>
            <a:ext cx="9113778" cy="10278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417" tIns="45708" rIns="91417" bIns="45708" anchor="ctr"/>
          <a:lstStyle/>
          <a:p>
            <a:pPr algn="ctr"/>
            <a:r>
              <a:rPr lang="de-DE" sz="3600" b="1" dirty="0"/>
              <a:t>Conclusion </a:t>
            </a:r>
            <a:endParaRPr lang="en-GB" sz="3600" b="1" dirty="0">
              <a:cs typeface="MS P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10734" cy="5715000"/>
          </a:xfrm>
        </p:spPr>
        <p:txBody>
          <a:bodyPr>
            <a:normAutofit fontScale="55000" lnSpcReduction="20000"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Block and Building Design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Diverse block configurations, building types and architectural contribute to identify neighborhood which is not considered to distinguish the character of the them: 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sz="4400" dirty="0"/>
              <a:t>The spatial geometry of the old tradition urban fabric seems to have developed from lack of planning, (individual development)</a:t>
            </a:r>
          </a:p>
          <a:p>
            <a:pPr>
              <a:buFontTx/>
              <a:buChar char="-"/>
            </a:pPr>
            <a:endParaRPr lang="en-US" sz="4400" dirty="0"/>
          </a:p>
          <a:p>
            <a:pPr>
              <a:buFontTx/>
              <a:buChar char="-"/>
            </a:pPr>
            <a:r>
              <a:rPr lang="en-US" sz="4400" dirty="0"/>
              <a:t>The new urban forms present grid patterns and building regulation</a:t>
            </a:r>
          </a:p>
          <a:p>
            <a:pPr>
              <a:buFontTx/>
              <a:buChar char="-"/>
            </a:pPr>
            <a:endParaRPr lang="en-US" sz="4400" dirty="0"/>
          </a:p>
          <a:p>
            <a:pPr>
              <a:buFontTx/>
              <a:buChar char="-"/>
            </a:pPr>
            <a:r>
              <a:rPr lang="en-US" sz="4400" dirty="0"/>
              <a:t>The housing pattern and building styles are mainly influenced by economic consideration and formal building regulation. </a:t>
            </a:r>
          </a:p>
          <a:p>
            <a:pPr marL="0" indent="0">
              <a:buNone/>
            </a:pPr>
            <a:r>
              <a:rPr lang="en-US" sz="4400" dirty="0"/>
              <a:t> </a:t>
            </a:r>
          </a:p>
          <a:p>
            <a:pPr>
              <a:buFontTx/>
              <a:buChar char="-"/>
            </a:pPr>
            <a:r>
              <a:rPr lang="en-US" sz="4400" dirty="0"/>
              <a:t> The new planning and design style do not consider the social,  cultural  and environmental dimension of the tradition of court houses   </a:t>
            </a:r>
            <a:endParaRPr lang="ar-IQ" sz="4400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-33266" y="0"/>
            <a:ext cx="9144000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417" tIns="45708" rIns="91417" bIns="45708" anchor="ctr"/>
          <a:lstStyle/>
          <a:p>
            <a:pPr algn="ctr"/>
            <a:r>
              <a:rPr lang="de-DE" sz="3600" b="1" dirty="0"/>
              <a:t>Conclusion </a:t>
            </a:r>
            <a:endParaRPr lang="en-GB" sz="3600" b="1" dirty="0">
              <a:cs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355900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686800" cy="5373216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Create policies and implementation tools that defined the neighborhood characteristic and urban forms. </a:t>
            </a:r>
          </a:p>
          <a:p>
            <a:pPr lvl="0">
              <a:buNone/>
            </a:pPr>
            <a:endParaRPr lang="de-DE" dirty="0"/>
          </a:p>
          <a:p>
            <a:pPr lvl="0"/>
            <a:r>
              <a:rPr lang="en-US" dirty="0"/>
              <a:t>Delivering sustainable housing in term of integrating of school, community centers transports and amenities </a:t>
            </a:r>
          </a:p>
          <a:p>
            <a:pPr lvl="0">
              <a:buNone/>
            </a:pPr>
            <a:endParaRPr lang="de-DE" dirty="0"/>
          </a:p>
          <a:p>
            <a:pPr lvl="0"/>
            <a:r>
              <a:rPr lang="en-US" dirty="0"/>
              <a:t>Enhance the livability of the neighborhood (by upgrading the quality of development and improving the quality of public realm. </a:t>
            </a:r>
          </a:p>
          <a:p>
            <a:pPr lvl="0">
              <a:buNone/>
            </a:pPr>
            <a:endParaRPr lang="de-DE" dirty="0"/>
          </a:p>
          <a:p>
            <a:pPr lvl="0"/>
            <a:r>
              <a:rPr lang="en-US" dirty="0"/>
              <a:t>Establishing street hierarchy and improving the sidewalks and pedestrian </a:t>
            </a:r>
          </a:p>
          <a:p>
            <a:pPr lvl="0">
              <a:buNone/>
            </a:pPr>
            <a:endParaRPr lang="de-DE" dirty="0"/>
          </a:p>
          <a:p>
            <a:pPr lvl="0"/>
            <a:r>
              <a:rPr lang="en-US" dirty="0"/>
              <a:t>Formulating building and design standards to raise the quality of design</a:t>
            </a:r>
          </a:p>
          <a:p>
            <a:pPr lvl="0">
              <a:buNone/>
            </a:pPr>
            <a:r>
              <a:rPr lang="en-US" dirty="0"/>
              <a:t> </a:t>
            </a:r>
            <a:endParaRPr lang="de-DE" dirty="0"/>
          </a:p>
          <a:p>
            <a:pPr lvl="0"/>
            <a:r>
              <a:rPr lang="en-US" dirty="0"/>
              <a:t>Determine appropriate urban design elements at the neighborhood level such as sidewalk width and material, street lights and trees and attractive landscape architecture. </a:t>
            </a:r>
            <a:endParaRPr lang="de-DE" dirty="0"/>
          </a:p>
          <a:p>
            <a:endParaRPr lang="de-DE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417" tIns="45708" rIns="91417" bIns="45708" anchor="ctr"/>
          <a:lstStyle/>
          <a:p>
            <a:pPr algn="ctr"/>
            <a:r>
              <a:rPr lang="de-DE" sz="3600" b="1" dirty="0"/>
              <a:t>Recomendation</a:t>
            </a:r>
            <a:endParaRPr lang="en-GB" sz="3600" b="1" dirty="0">
              <a:cs typeface="MS P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0" y="2564904"/>
            <a:ext cx="9144000" cy="14176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417" tIns="45708" rIns="91417" bIns="45708" anchor="ctr"/>
          <a:lstStyle/>
          <a:p>
            <a:pPr algn="ctr"/>
            <a:r>
              <a:rPr lang="de-DE" sz="3600" b="1" dirty="0"/>
              <a:t>Thank You </a:t>
            </a:r>
            <a:endParaRPr lang="en-GB" sz="3600" b="1" dirty="0">
              <a:cs typeface="MS P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</a:t>
            </a:r>
            <a:endParaRPr lang="de-DE" dirty="0"/>
          </a:p>
        </p:txBody>
      </p:sp>
      <p:sp>
        <p:nvSpPr>
          <p:cNvPr id="4" name="Textfeld 6"/>
          <p:cNvSpPr txBox="1"/>
          <p:nvPr/>
        </p:nvSpPr>
        <p:spPr>
          <a:xfrm>
            <a:off x="395536" y="1412776"/>
            <a:ext cx="8115002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600" b="1" dirty="0">
              <a:solidFill>
                <a:schemeClr val="tx1">
                  <a:lumMod val="65000"/>
                  <a:lumOff val="35000"/>
                </a:schemeClr>
              </a:solidFill>
              <a:latin typeface="Akkurat Office Regular"/>
            </a:endParaRPr>
          </a:p>
          <a:p>
            <a:pPr marL="457200" indent="-457200"/>
            <a:r>
              <a:rPr lang="de-DE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kkurat Office Regular"/>
              </a:rPr>
              <a:t>Introduction</a:t>
            </a:r>
          </a:p>
          <a:p>
            <a:pPr marL="457200" indent="-457200"/>
            <a:endParaRPr lang="de-DE" sz="2800" b="1" dirty="0">
              <a:solidFill>
                <a:schemeClr val="tx1">
                  <a:lumMod val="65000"/>
                  <a:lumOff val="35000"/>
                </a:schemeClr>
              </a:solidFill>
              <a:latin typeface="Akkurat Office Regular"/>
            </a:endParaRPr>
          </a:p>
          <a:p>
            <a:pPr marL="457200" indent="-457200"/>
            <a:r>
              <a:rPr lang="de-DE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kkurat Office Regular"/>
              </a:rPr>
              <a:t>Development of Residential Area in Duhok</a:t>
            </a:r>
          </a:p>
          <a:p>
            <a:pPr marL="457200" indent="-457200"/>
            <a:r>
              <a:rPr lang="de-DE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kkurat Office Regular"/>
              </a:rPr>
              <a:t>  </a:t>
            </a:r>
          </a:p>
          <a:p>
            <a:pPr marL="457200" indent="-457200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kkurat Office Regular"/>
              </a:rPr>
              <a:t>Case Studies</a:t>
            </a:r>
          </a:p>
          <a:p>
            <a:pPr marL="457200" indent="-457200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kkurat Office Regular"/>
              </a:rPr>
              <a:t> </a:t>
            </a:r>
          </a:p>
          <a:p>
            <a:pPr marL="457200" indent="-457200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kkurat Office Regular"/>
              </a:rPr>
              <a:t>Methodology</a:t>
            </a:r>
          </a:p>
          <a:p>
            <a:pPr marL="457200" indent="-457200"/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Akkurat Office Regular"/>
            </a:endParaRPr>
          </a:p>
          <a:p>
            <a:pPr marL="457200" indent="-457200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kkurat Office Regular"/>
              </a:rPr>
              <a:t>Results </a:t>
            </a:r>
          </a:p>
          <a:p>
            <a:pPr marL="457200" indent="-457200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kkurat Office Regular"/>
              </a:rPr>
              <a:t>Conclusion  </a:t>
            </a:r>
            <a:endParaRPr lang="de-DE" sz="2800" b="1" dirty="0">
              <a:solidFill>
                <a:schemeClr val="tx1">
                  <a:lumMod val="65000"/>
                  <a:lumOff val="35000"/>
                </a:schemeClr>
              </a:solidFill>
              <a:latin typeface="Akkurat Office Regular"/>
            </a:endParaRPr>
          </a:p>
          <a:p>
            <a:pPr marL="457200" indent="-457200"/>
            <a:endParaRPr lang="de-DE" sz="2800" b="1" dirty="0">
              <a:solidFill>
                <a:schemeClr val="tx1">
                  <a:lumMod val="65000"/>
                  <a:lumOff val="35000"/>
                </a:schemeClr>
              </a:solidFill>
              <a:latin typeface="Akkurat Office Regular"/>
            </a:endParaRPr>
          </a:p>
          <a:p>
            <a:pPr marL="457200" indent="-457200"/>
            <a:endParaRPr lang="de-DE" sz="3200" b="1" dirty="0">
              <a:solidFill>
                <a:schemeClr val="tx1">
                  <a:lumMod val="65000"/>
                  <a:lumOff val="35000"/>
                </a:schemeClr>
              </a:solidFill>
              <a:latin typeface="Akkurat Office Regular"/>
            </a:endParaRPr>
          </a:p>
          <a:p>
            <a:pPr marL="457200" indent="-457200">
              <a:buAutoNum type="arabicPeriod"/>
            </a:pPr>
            <a:endParaRPr lang="de-DE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0222" y="96880"/>
            <a:ext cx="9144000" cy="17381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417" tIns="45708" rIns="91417" bIns="45708" anchor="ctr"/>
          <a:lstStyle/>
          <a:p>
            <a:pPr algn="ctr"/>
            <a:r>
              <a:rPr lang="de-DE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kkurat Office Regular"/>
              </a:rPr>
              <a:t>Contents</a:t>
            </a:r>
          </a:p>
          <a:p>
            <a:pPr algn="ctr"/>
            <a:endParaRPr lang="en-GB" sz="3600" dirty="0">
              <a:cs typeface="MS P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800" dirty="0"/>
              <a:t>Residential Urban Form and Structure is the spatial  relations </a:t>
            </a:r>
          </a:p>
          <a:p>
            <a:pPr>
              <a:buNone/>
            </a:pPr>
            <a:r>
              <a:rPr lang="en-US" sz="2800" dirty="0"/>
              <a:t>between housing units and their services and  activities, which</a:t>
            </a:r>
          </a:p>
          <a:p>
            <a:pPr>
              <a:buNone/>
            </a:pPr>
            <a:r>
              <a:rPr lang="en-US" sz="2800" dirty="0"/>
              <a:t> resulting physical characteristic of the area.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2800" dirty="0"/>
              <a:t>Lynch (1981) indicators influencing the value of residential area:</a:t>
            </a:r>
          </a:p>
          <a:p>
            <a:pPr>
              <a:buNone/>
            </a:pPr>
            <a:r>
              <a:rPr lang="en-US" sz="2800" dirty="0"/>
              <a:t>Density, access system, settlements composition 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/>
              <a:t>Street design, block size, plot size, greenery , pattern o f open </a:t>
            </a:r>
          </a:p>
          <a:p>
            <a:pPr>
              <a:buNone/>
            </a:pPr>
            <a:r>
              <a:rPr lang="en-US" sz="2800" dirty="0"/>
              <a:t>Spaces  </a:t>
            </a:r>
          </a:p>
          <a:p>
            <a:pPr>
              <a:buNone/>
            </a:pPr>
            <a:endParaRPr lang="en-US" sz="2800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12687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417" tIns="45708" rIns="91417" bIns="45708" anchor="ctr"/>
          <a:lstStyle/>
          <a:p>
            <a:pPr algn="ctr"/>
            <a:r>
              <a:rPr lang="en-US" sz="3600" dirty="0"/>
              <a:t>The Concept of Urban form and structure  </a:t>
            </a:r>
            <a:endParaRPr lang="en-GB" sz="3600" dirty="0">
              <a:cs typeface="MS P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yla\Desktop\Housing-Strucure\housing-Structure\New folder (2)\MyPapaer\setllement structure\urban-morphology-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82"/>
            <a:ext cx="9143999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748464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1" dirty="0"/>
          </a:p>
          <a:p>
            <a:r>
              <a:rPr lang="en-US" b="1" dirty="0"/>
              <a:t>to determine the main planning and design concepts of the current housing structure in </a:t>
            </a:r>
            <a:r>
              <a:rPr lang="en-US" b="1" dirty="0" err="1"/>
              <a:t>Duhok</a:t>
            </a:r>
            <a:endParaRPr lang="en-US" b="1" dirty="0"/>
          </a:p>
          <a:p>
            <a:pPr>
              <a:buNone/>
            </a:pPr>
            <a:endParaRPr lang="en-US" b="1" dirty="0"/>
          </a:p>
          <a:p>
            <a:r>
              <a:rPr lang="en-US" b="1" dirty="0"/>
              <a:t>to provide conceptual framework and guidelines for  future housing development. </a:t>
            </a:r>
            <a:endParaRPr lang="de-DE" dirty="0"/>
          </a:p>
          <a:p>
            <a:pPr>
              <a:buNone/>
            </a:pPr>
            <a:endParaRPr lang="de-DE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14127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417" tIns="45708" rIns="91417" bIns="45708" anchor="ctr"/>
          <a:lstStyle/>
          <a:p>
            <a:pPr algn="ctr"/>
            <a:r>
              <a:rPr lang="en-US" sz="3600" b="1" dirty="0"/>
              <a:t>Research Objectives </a:t>
            </a:r>
            <a:endParaRPr lang="en-GB" sz="3600" b="1" dirty="0">
              <a:cs typeface="MS P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:\Duhok map\shreen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75456"/>
            <a:ext cx="97565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23528" y="4611231"/>
            <a:ext cx="88204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Frutiger-Roman"/>
              </a:rPr>
              <a:t>60% of the built up area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Frutiger-Roman"/>
              </a:rPr>
              <a:t> is </a:t>
            </a:r>
            <a:r>
              <a:rPr kumimoji="0" lang="en-US" sz="28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Frutiger-Roman"/>
              </a:rPr>
              <a:t>residential </a:t>
            </a:r>
            <a:r>
              <a:rPr lang="en-US" sz="2800">
                <a:latin typeface="Arial" pitchFamily="34" charset="0"/>
                <a:ea typeface="Times New Roman" pitchFamily="18" charset="0"/>
                <a:cs typeface="Frutiger-Roman"/>
              </a:rPr>
              <a:t>(15 m * 3km</a:t>
            </a:r>
            <a:r>
              <a:rPr kumimoji="0" lang="en-US" sz="28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Frutiger-Roman"/>
              </a:rPr>
              <a:t>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Frutiger-Roman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Frutiger-Roman"/>
              </a:rPr>
              <a:t>The population density in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Frutiger-Roman"/>
              </a:rPr>
              <a:t>Dohuk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Frutiger-Roman"/>
              </a:rPr>
              <a:t> ranges from less than 50</a:t>
            </a:r>
            <a:r>
              <a:rPr lang="de-DE" sz="28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Frutiger-Roman"/>
              </a:rPr>
              <a:t>to more than 250 inhabitants per hectare and differs in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Frutiger-Roman"/>
              </a:rPr>
              <a:t> various residential area. </a:t>
            </a:r>
            <a:endParaRPr lang="de-DE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0" y="-675456"/>
            <a:ext cx="9540552" cy="9855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417" tIns="45708" rIns="91417" bIns="45708" anchor="ctr">
            <a:normAutofit/>
          </a:bodyPr>
          <a:lstStyle/>
          <a:p>
            <a:pPr algn="ctr"/>
            <a:r>
              <a:rPr lang="de-DE" sz="3600" b="1" dirty="0"/>
              <a:t>Study Area, Duhok City </a:t>
            </a:r>
            <a:endParaRPr lang="en-GB" sz="3600" b="1" dirty="0">
              <a:cs typeface="MS P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539552" y="1628800"/>
            <a:ext cx="8604448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/>
              <a:t>1. The inner city residential area including the old city center and the surrounding neighborhood with their main commercial streets and compact housing and street grids. </a:t>
            </a:r>
            <a:endParaRPr lang="de-DE" sz="28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467544" y="5157192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/>
              <a:t>3. The legalized informal settlement, which suffered from problems such as lack of facilities and services, improper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land use, shortage of open and public spaces</a:t>
            </a:r>
            <a:endParaRPr lang="en-US" sz="2800" dirty="0"/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467544" y="2852936"/>
            <a:ext cx="838842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28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br>
              <a:rPr lang="de-DE" sz="2800" dirty="0"/>
            </a:br>
            <a:r>
              <a:rPr lang="de-DE" sz="2800" dirty="0"/>
              <a:t>2. </a:t>
            </a:r>
            <a:r>
              <a:rPr lang="en-US" sz="2800" dirty="0"/>
              <a:t>The new Eastern  and western Part residential area including the new developed suburban area</a:t>
            </a:r>
            <a:r>
              <a:rPr lang="de-DE" sz="2800" dirty="0"/>
              <a:t> 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0" y="0"/>
            <a:ext cx="9144000" cy="14127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417" tIns="45708" rIns="91417" bIns="45708" anchor="ctr"/>
          <a:lstStyle/>
          <a:p>
            <a:pPr algn="ctr"/>
            <a:r>
              <a:rPr lang="en-US" sz="3600" b="1" dirty="0"/>
              <a:t>Types Residential Area </a:t>
            </a:r>
            <a:endParaRPr lang="en-GB" sz="3600" b="1" dirty="0">
              <a:cs typeface="MS P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0222" y="96880"/>
            <a:ext cx="9144000" cy="17381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417" tIns="45708" rIns="91417" bIns="45708" anchor="ctr"/>
          <a:lstStyle/>
          <a:p>
            <a:pPr algn="ctr"/>
            <a:r>
              <a:rPr lang="en-US" sz="3600" b="1" i="1" dirty="0">
                <a:solidFill>
                  <a:prstClr val="black"/>
                </a:solidFill>
                <a:cs typeface="MS PGothic"/>
              </a:rPr>
              <a:t>measurements indicators</a:t>
            </a:r>
            <a:endParaRPr lang="de-DE" sz="3600" b="1" i="1" dirty="0"/>
          </a:p>
        </p:txBody>
      </p:sp>
      <p:sp>
        <p:nvSpPr>
          <p:cNvPr id="5" name="Rectangle 4"/>
          <p:cNvSpPr/>
          <p:nvPr/>
        </p:nvSpPr>
        <p:spPr>
          <a:xfrm>
            <a:off x="539552" y="1988840"/>
            <a:ext cx="86044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prstClr val="black"/>
                </a:solidFill>
                <a:cs typeface="MS PGothic"/>
              </a:rPr>
              <a:t>Land use </a:t>
            </a:r>
          </a:p>
          <a:p>
            <a:r>
              <a:rPr lang="en-US" sz="3600" b="1" i="1" dirty="0">
                <a:solidFill>
                  <a:prstClr val="black"/>
                </a:solidFill>
                <a:cs typeface="MS PGothic"/>
              </a:rPr>
              <a:t>Intensity (development grade)  </a:t>
            </a:r>
          </a:p>
          <a:p>
            <a:pPr lvl="0"/>
            <a:r>
              <a:rPr lang="en-US" sz="3600" b="1" i="1" dirty="0">
                <a:solidFill>
                  <a:prstClr val="black"/>
                </a:solidFill>
                <a:cs typeface="MS PGothic"/>
              </a:rPr>
              <a:t>Street System</a:t>
            </a:r>
          </a:p>
          <a:p>
            <a:pPr lvl="0"/>
            <a:r>
              <a:rPr lang="en-US" sz="3600" b="1" i="1" dirty="0">
                <a:solidFill>
                  <a:prstClr val="black"/>
                </a:solidFill>
                <a:cs typeface="MS PGothic"/>
              </a:rPr>
              <a:t>Blocks arrangement</a:t>
            </a:r>
          </a:p>
          <a:p>
            <a:pPr lvl="0"/>
            <a:r>
              <a:rPr lang="en-US" sz="3600" b="1" i="1" dirty="0">
                <a:solidFill>
                  <a:prstClr val="black"/>
                </a:solidFill>
                <a:cs typeface="MS PGothic"/>
              </a:rPr>
              <a:t>Plot system </a:t>
            </a:r>
          </a:p>
          <a:p>
            <a:pPr lvl="0"/>
            <a:r>
              <a:rPr lang="en-US" sz="3600" b="1" i="1" dirty="0">
                <a:solidFill>
                  <a:prstClr val="black"/>
                </a:solidFill>
                <a:cs typeface="MS PGothic"/>
              </a:rPr>
              <a:t>Building system </a:t>
            </a:r>
          </a:p>
          <a:p>
            <a:pPr lvl="0"/>
            <a:endParaRPr lang="en-US" sz="3600" b="1" i="1" dirty="0">
              <a:solidFill>
                <a:prstClr val="black"/>
              </a:solidFill>
              <a:cs typeface="MS PGothic"/>
            </a:endParaRPr>
          </a:p>
          <a:p>
            <a:pPr lvl="0"/>
            <a:r>
              <a:rPr lang="en-US" sz="3600" b="1" i="1" dirty="0">
                <a:solidFill>
                  <a:prstClr val="black"/>
                </a:solidFill>
                <a:cs typeface="MS PGothic"/>
              </a:rPr>
              <a:t> </a:t>
            </a:r>
            <a:endParaRPr lang="en-GB" sz="3600" dirty="0">
              <a:solidFill>
                <a:prstClr val="black"/>
              </a:solidFill>
              <a:cs typeface="MS P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0222" y="96880"/>
            <a:ext cx="9144000" cy="13158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1417" tIns="45708" rIns="91417" bIns="45708" anchor="ctr"/>
          <a:lstStyle/>
          <a:p>
            <a:pPr algn="ctr"/>
            <a:r>
              <a:rPr lang="de-DE" sz="3600" b="1" dirty="0"/>
              <a:t>Case Studies </a:t>
            </a:r>
            <a:endParaRPr lang="en-GB" sz="3600" dirty="0">
              <a:cs typeface="MS P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1484784"/>
            <a:ext cx="874846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case studies were chosen to represent inner, Eastern   and western  neighborhoods within the city  and to present a wider range of neighborhoods:   </a:t>
            </a:r>
          </a:p>
          <a:p>
            <a:r>
              <a:rPr lang="en-US" sz="2800" dirty="0"/>
              <a:t> </a:t>
            </a:r>
          </a:p>
          <a:p>
            <a:r>
              <a:rPr lang="en-US" sz="2800" dirty="0" err="1"/>
              <a:t>Masike</a:t>
            </a:r>
            <a:r>
              <a:rPr lang="en-US" sz="2800" dirty="0"/>
              <a:t> (West Part) </a:t>
            </a:r>
          </a:p>
          <a:p>
            <a:r>
              <a:rPr lang="en-US" sz="2800" dirty="0" err="1"/>
              <a:t>Nezarke</a:t>
            </a:r>
            <a:r>
              <a:rPr lang="en-US" sz="2800" dirty="0"/>
              <a:t>  (East Part) </a:t>
            </a:r>
          </a:p>
          <a:p>
            <a:r>
              <a:rPr lang="en-US" sz="2800" dirty="0" err="1"/>
              <a:t>Barosheke</a:t>
            </a:r>
            <a:r>
              <a:rPr lang="en-US" sz="2800" dirty="0"/>
              <a:t> (informal East)</a:t>
            </a:r>
          </a:p>
          <a:p>
            <a:r>
              <a:rPr lang="en-US" sz="2800" dirty="0" err="1"/>
              <a:t>Ronahi</a:t>
            </a:r>
            <a:r>
              <a:rPr lang="en-US" sz="2800" dirty="0"/>
              <a:t> (Southern) </a:t>
            </a:r>
          </a:p>
          <a:p>
            <a:endParaRPr lang="en-US" sz="2800" dirty="0"/>
          </a:p>
          <a:p>
            <a:r>
              <a:rPr lang="en-US" sz="2800" dirty="0"/>
              <a:t>Data Collection methods: Observation, Maps and documents analysis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673</Words>
  <Application>Microsoft Office PowerPoint</Application>
  <PresentationFormat>On-screen Show (4:3)</PresentationFormat>
  <Paragraphs>112</Paragraphs>
  <Slides>19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MS PGothic</vt:lpstr>
      <vt:lpstr>Akkurat Office Regular</vt:lpstr>
      <vt:lpstr>Arial</vt:lpstr>
      <vt:lpstr>Calibri</vt:lpstr>
      <vt:lpstr>Frutiger-Roman</vt:lpstr>
      <vt:lpstr>Times New Roman</vt:lpstr>
      <vt:lpstr>Office Theme</vt:lpstr>
      <vt:lpstr>Bitmap-Bild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Study Area, Duhok City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 </vt:lpstr>
      <vt:lpstr>Recomendation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Layla</dc:creator>
  <cp:lastModifiedBy>Engin Dean</cp:lastModifiedBy>
  <cp:revision>17</cp:revision>
  <dcterms:created xsi:type="dcterms:W3CDTF">2017-04-14T11:38:20Z</dcterms:created>
  <dcterms:modified xsi:type="dcterms:W3CDTF">2017-04-15T10:10:32Z</dcterms:modified>
</cp:coreProperties>
</file>